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72" r:id="rId1"/>
  </p:sldMasterIdLst>
  <p:notesMasterIdLst>
    <p:notesMasterId r:id="rId47"/>
  </p:notesMasterIdLst>
  <p:sldIdLst>
    <p:sldId id="256" r:id="rId2"/>
    <p:sldId id="403" r:id="rId3"/>
    <p:sldId id="481" r:id="rId4"/>
    <p:sldId id="343" r:id="rId5"/>
    <p:sldId id="407" r:id="rId6"/>
    <p:sldId id="409" r:id="rId7"/>
    <p:sldId id="488" r:id="rId8"/>
    <p:sldId id="411" r:id="rId9"/>
    <p:sldId id="490" r:id="rId10"/>
    <p:sldId id="459" r:id="rId11"/>
    <p:sldId id="489" r:id="rId12"/>
    <p:sldId id="482" r:id="rId13"/>
    <p:sldId id="332" r:id="rId14"/>
    <p:sldId id="337" r:id="rId15"/>
    <p:sldId id="293" r:id="rId16"/>
    <p:sldId id="365" r:id="rId17"/>
    <p:sldId id="452" r:id="rId18"/>
    <p:sldId id="451" r:id="rId19"/>
    <p:sldId id="334" r:id="rId20"/>
    <p:sldId id="483" r:id="rId21"/>
    <p:sldId id="455" r:id="rId22"/>
    <p:sldId id="484" r:id="rId23"/>
    <p:sldId id="331" r:id="rId24"/>
    <p:sldId id="445" r:id="rId25"/>
    <p:sldId id="462" r:id="rId26"/>
    <p:sldId id="450" r:id="rId27"/>
    <p:sldId id="449" r:id="rId28"/>
    <p:sldId id="485" r:id="rId29"/>
    <p:sldId id="474" r:id="rId30"/>
    <p:sldId id="478" r:id="rId31"/>
    <p:sldId id="486" r:id="rId32"/>
    <p:sldId id="475" r:id="rId33"/>
    <p:sldId id="476" r:id="rId34"/>
    <p:sldId id="477" r:id="rId35"/>
    <p:sldId id="381" r:id="rId36"/>
    <p:sldId id="487" r:id="rId37"/>
    <p:sldId id="469" r:id="rId38"/>
    <p:sldId id="376" r:id="rId39"/>
    <p:sldId id="274" r:id="rId40"/>
    <p:sldId id="281" r:id="rId41"/>
    <p:sldId id="374" r:id="rId42"/>
    <p:sldId id="375" r:id="rId43"/>
    <p:sldId id="480" r:id="rId44"/>
    <p:sldId id="287" r:id="rId45"/>
    <p:sldId id="456" r:id="rId46"/>
  </p:sldIdLst>
  <p:sldSz cx="9144000" cy="6858000" type="screen4x3"/>
  <p:notesSz cx="6858000" cy="9144000"/>
  <p:embeddedFontLst>
    <p:embeddedFont>
      <p:font typeface="Arial Narrow" panose="020B0606020202030204" pitchFamily="34" charset="0"/>
      <p:regular r:id="rId48"/>
      <p:bold r:id="rId49"/>
      <p:italic r:id="rId50"/>
      <p:boldItalic r:id="rId51"/>
    </p:embeddedFont>
    <p:embeddedFont>
      <p:font typeface="Century Gothic" panose="020B0502020202020204" pitchFamily="34" charset="0"/>
      <p:regular r:id="rId52"/>
      <p:bold r:id="rId53"/>
      <p:italic r:id="rId54"/>
      <p:boldItalic r:id="rId55"/>
    </p:embeddedFont>
    <p:embeddedFont>
      <p:font typeface="Helvetica" panose="020B0604020202020204" pitchFamily="34" charset="0"/>
      <p:regular r:id="rId56"/>
      <p:bold r:id="rId57"/>
      <p:italic r:id="rId58"/>
      <p:boldItalic r:id="rId59"/>
    </p:embeddedFont>
    <p:embeddedFont>
      <p:font typeface="ＭＳ Ｐゴシック" panose="020B0600070205080204" pitchFamily="34" charset="-128"/>
      <p:regular r:id="rId60"/>
    </p:embeddedFont>
    <p:embeddedFont>
      <p:font typeface="Lucida Sans" panose="020B0602030504020204" pitchFamily="34" charset="0"/>
      <p:regular r:id="rId61"/>
      <p:bold r:id="rId62"/>
      <p:italic r:id="rId63"/>
      <p:boldItalic r:id="rId64"/>
    </p:embeddedFont>
    <p:embeddedFont>
      <p:font typeface="Calibri" panose="020F0502020204030204" pitchFamily="34" charset="0"/>
      <p:regular r:id="rId65"/>
      <p:bold r:id="rId66"/>
      <p:italic r:id="rId67"/>
      <p:boldItalic r:id="rId6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7499"/>
    <a:srgbClr val="97835C"/>
    <a:srgbClr val="978D34"/>
    <a:srgbClr val="80AECC"/>
    <a:srgbClr val="415C7A"/>
    <a:srgbClr val="B7D433"/>
    <a:srgbClr val="0094C9"/>
    <a:srgbClr val="518FB6"/>
    <a:srgbClr val="9B9D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97" autoAdjust="0"/>
  </p:normalViewPr>
  <p:slideViewPr>
    <p:cSldViewPr snapToGrid="0" snapToObjects="1">
      <p:cViewPr>
        <p:scale>
          <a:sx n="75" d="100"/>
          <a:sy n="75" d="100"/>
        </p:scale>
        <p:origin x="-426" y="-78"/>
      </p:cViewPr>
      <p:guideLst>
        <p:guide orient="horz" pos="2160"/>
        <p:guide pos="2880"/>
      </p:guideLst>
    </p:cSldViewPr>
  </p:slideViewPr>
  <p:notesTextViewPr>
    <p:cViewPr>
      <p:scale>
        <a:sx n="100" d="100"/>
        <a:sy n="100" d="100"/>
      </p:scale>
      <p:origin x="0" y="0"/>
    </p:cViewPr>
  </p:notesTextViewPr>
  <p:sorterViewPr>
    <p:cViewPr>
      <p:scale>
        <a:sx n="104" d="100"/>
        <a:sy n="10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68" Type="http://schemas.openxmlformats.org/officeDocument/2006/relationships/font" Target="fonts/font21.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4.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DBAE8A-398B-431F-80BC-50D06258EA72}" type="doc">
      <dgm:prSet loTypeId="urn:microsoft.com/office/officeart/2005/8/layout/hierarchy1" loCatId="hierarchy" qsTypeId="urn:microsoft.com/office/officeart/2005/8/quickstyle/3d4" qsCatId="3D" csTypeId="urn:microsoft.com/office/officeart/2005/8/colors/accent1_2" csCatId="accent1" phldr="1"/>
      <dgm:spPr/>
      <dgm:t>
        <a:bodyPr/>
        <a:lstStyle/>
        <a:p>
          <a:endParaRPr lang="en-US"/>
        </a:p>
      </dgm:t>
    </dgm:pt>
    <dgm:pt modelId="{0955F08F-7AF9-44F5-93A2-10C46B81F071}">
      <dgm:prSet phldrT="[Text]" custT="1"/>
      <dgm:spPr/>
      <dgm:t>
        <a:bodyPr/>
        <a:lstStyle/>
        <a:p>
          <a:r>
            <a:rPr lang="en-US" sz="1000" dirty="0">
              <a:latin typeface="Arial" pitchFamily="34" charset="0"/>
              <a:cs typeface="Arial" pitchFamily="34" charset="0"/>
            </a:rPr>
            <a:t>A Climate Data Record is a time series of measurements of sufficient length, consistency, and continuity to </a:t>
          </a:r>
          <a:r>
            <a:rPr lang="en-US" sz="1000" dirty="0" smtClean="0">
              <a:latin typeface="Arial" pitchFamily="34" charset="0"/>
              <a:cs typeface="Arial" pitchFamily="34" charset="0"/>
            </a:rPr>
            <a:t>determine </a:t>
          </a:r>
          <a:r>
            <a:rPr lang="en-US" sz="1000" dirty="0">
              <a:latin typeface="Arial" pitchFamily="34" charset="0"/>
              <a:cs typeface="Arial" pitchFamily="34" charset="0"/>
            </a:rPr>
            <a:t>climate </a:t>
          </a:r>
          <a:r>
            <a:rPr lang="en-US" sz="1000" dirty="0" smtClean="0">
              <a:latin typeface="Arial" pitchFamily="34" charset="0"/>
              <a:cs typeface="Arial" pitchFamily="34" charset="0"/>
            </a:rPr>
            <a:t>variability </a:t>
          </a:r>
          <a:r>
            <a:rPr lang="en-US" sz="1000" dirty="0">
              <a:latin typeface="Arial" pitchFamily="34" charset="0"/>
              <a:cs typeface="Arial" pitchFamily="34" charset="0"/>
            </a:rPr>
            <a:t>and change (NRC, 2000</a:t>
          </a:r>
          <a:r>
            <a:rPr lang="en-US" sz="1000" dirty="0" smtClean="0">
              <a:latin typeface="Arial" pitchFamily="34" charset="0"/>
              <a:cs typeface="Arial" pitchFamily="34" charset="0"/>
            </a:rPr>
            <a:t>).</a:t>
          </a:r>
          <a:br>
            <a:rPr lang="en-US" sz="1000" dirty="0" smtClean="0">
              <a:latin typeface="Arial" pitchFamily="34" charset="0"/>
              <a:cs typeface="Arial" pitchFamily="34" charset="0"/>
            </a:rPr>
          </a:br>
          <a:endParaRPr lang="en-US" sz="1000" dirty="0">
            <a:latin typeface="Arial" pitchFamily="34" charset="0"/>
            <a:cs typeface="Arial" pitchFamily="34" charset="0"/>
          </a:endParaRPr>
        </a:p>
        <a:p>
          <a:r>
            <a:rPr lang="en-US" sz="1000" b="1" dirty="0">
              <a:latin typeface="Arial" pitchFamily="34" charset="0"/>
              <a:cs typeface="Arial" pitchFamily="34" charset="0"/>
            </a:rPr>
            <a:t>To </a:t>
          </a:r>
          <a:r>
            <a:rPr lang="en-US" sz="1000" b="1" dirty="0" smtClean="0">
              <a:latin typeface="Arial" pitchFamily="34" charset="0"/>
              <a:cs typeface="Arial" pitchFamily="34" charset="0"/>
            </a:rPr>
            <a:t>achieve this</a:t>
          </a:r>
          <a:r>
            <a:rPr lang="en-US" sz="1000" b="1" dirty="0">
              <a:latin typeface="Arial" pitchFamily="34" charset="0"/>
              <a:cs typeface="Arial" pitchFamily="34" charset="0"/>
            </a:rPr>
            <a:t>, a Climate Data Record shall be:</a:t>
          </a:r>
        </a:p>
      </dgm:t>
    </dgm:pt>
    <dgm:pt modelId="{D959CF89-65B3-4868-B0AD-59EBB59EDA08}" type="parTrans" cxnId="{22E7F2B9-3F2E-4BD5-835F-BAEE7787322D}">
      <dgm:prSet/>
      <dgm:spPr/>
      <dgm:t>
        <a:bodyPr/>
        <a:lstStyle/>
        <a:p>
          <a:endParaRPr lang="en-US" sz="1000">
            <a:latin typeface="Arial" pitchFamily="34" charset="0"/>
            <a:cs typeface="Arial" pitchFamily="34" charset="0"/>
          </a:endParaRPr>
        </a:p>
      </dgm:t>
    </dgm:pt>
    <dgm:pt modelId="{EB0A53A5-0689-448A-8572-E1DB86D3E961}" type="sibTrans" cxnId="{22E7F2B9-3F2E-4BD5-835F-BAEE7787322D}">
      <dgm:prSet/>
      <dgm:spPr/>
      <dgm:t>
        <a:bodyPr/>
        <a:lstStyle/>
        <a:p>
          <a:endParaRPr lang="en-US" sz="1000">
            <a:latin typeface="Arial" pitchFamily="34" charset="0"/>
            <a:cs typeface="Arial" pitchFamily="34" charset="0"/>
          </a:endParaRPr>
        </a:p>
      </dgm:t>
    </dgm:pt>
    <dgm:pt modelId="{A8A5E368-7604-4555-B397-30A57A5D8980}">
      <dgm:prSet phldrT="[Text]" custT="1"/>
      <dgm:spPr/>
      <dgm:t>
        <a:bodyPr/>
        <a:lstStyle/>
        <a:p>
          <a:r>
            <a:rPr lang="en-US" sz="1000" b="1" dirty="0">
              <a:latin typeface="Arial" pitchFamily="34" charset="0"/>
              <a:cs typeface="Arial" pitchFamily="34" charset="0"/>
            </a:rPr>
            <a:t>Accessible</a:t>
          </a:r>
        </a:p>
      </dgm:t>
    </dgm:pt>
    <dgm:pt modelId="{7C66FA25-8F62-4737-8BD9-13CB2078D2E3}" type="parTrans" cxnId="{7C7D90FB-9DE5-4B70-836D-15EB5E679C89}">
      <dgm:prSet/>
      <dgm:spPr/>
      <dgm:t>
        <a:bodyPr/>
        <a:lstStyle/>
        <a:p>
          <a:endParaRPr lang="en-US" sz="1000">
            <a:latin typeface="Arial" pitchFamily="34" charset="0"/>
            <a:cs typeface="Arial" pitchFamily="34" charset="0"/>
          </a:endParaRPr>
        </a:p>
      </dgm:t>
    </dgm:pt>
    <dgm:pt modelId="{BFE5A970-D758-48C0-AC0B-3E632792E7DC}" type="sibTrans" cxnId="{7C7D90FB-9DE5-4B70-836D-15EB5E679C89}">
      <dgm:prSet/>
      <dgm:spPr/>
      <dgm:t>
        <a:bodyPr/>
        <a:lstStyle/>
        <a:p>
          <a:endParaRPr lang="en-US" sz="1000">
            <a:latin typeface="Arial" pitchFamily="34" charset="0"/>
            <a:cs typeface="Arial" pitchFamily="34" charset="0"/>
          </a:endParaRPr>
        </a:p>
      </dgm:t>
    </dgm:pt>
    <dgm:pt modelId="{6B4A5ED6-C217-4A95-A7C9-D4989DA50AA4}">
      <dgm:prSet phldrT="[Text]" custT="1"/>
      <dgm:spPr/>
      <dgm:t>
        <a:bodyPr/>
        <a:lstStyle/>
        <a:p>
          <a:r>
            <a:rPr lang="en-US" sz="1000" b="1" dirty="0">
              <a:latin typeface="Arial" pitchFamily="34" charset="0"/>
              <a:cs typeface="Arial" pitchFamily="34" charset="0"/>
            </a:rPr>
            <a:t>Continuously </a:t>
          </a:r>
          <a:r>
            <a:rPr lang="en-US" sz="1000" b="1" dirty="0" smtClean="0">
              <a:latin typeface="Arial" pitchFamily="34" charset="0"/>
              <a:cs typeface="Arial" pitchFamily="34" charset="0"/>
            </a:rPr>
            <a:t>Assessed/</a:t>
          </a:r>
          <a:br>
            <a:rPr lang="en-US" sz="1000" b="1" dirty="0" smtClean="0">
              <a:latin typeface="Arial" pitchFamily="34" charset="0"/>
              <a:cs typeface="Arial" pitchFamily="34" charset="0"/>
            </a:rPr>
          </a:br>
          <a:r>
            <a:rPr lang="en-US" sz="1000" b="1" dirty="0" smtClean="0">
              <a:latin typeface="Arial" pitchFamily="34" charset="0"/>
              <a:cs typeface="Arial" pitchFamily="34" charset="0"/>
            </a:rPr>
            <a:t>Improved</a:t>
          </a:r>
          <a:endParaRPr lang="en-US" sz="1000" b="1" dirty="0">
            <a:latin typeface="Arial" pitchFamily="34" charset="0"/>
            <a:cs typeface="Arial" pitchFamily="34" charset="0"/>
          </a:endParaRPr>
        </a:p>
      </dgm:t>
    </dgm:pt>
    <dgm:pt modelId="{B72750AB-019E-4C7C-BDB4-588921517EA6}" type="parTrans" cxnId="{8E093863-8AD1-46D2-8345-1AF085537D20}">
      <dgm:prSet/>
      <dgm:spPr/>
      <dgm:t>
        <a:bodyPr/>
        <a:lstStyle/>
        <a:p>
          <a:endParaRPr lang="en-US" sz="1000">
            <a:latin typeface="Arial" pitchFamily="34" charset="0"/>
            <a:cs typeface="Arial" pitchFamily="34" charset="0"/>
          </a:endParaRPr>
        </a:p>
      </dgm:t>
    </dgm:pt>
    <dgm:pt modelId="{16D3E604-14A0-49B7-8566-DE0FABC7F83F}" type="sibTrans" cxnId="{8E093863-8AD1-46D2-8345-1AF085537D20}">
      <dgm:prSet/>
      <dgm:spPr/>
      <dgm:t>
        <a:bodyPr/>
        <a:lstStyle/>
        <a:p>
          <a:endParaRPr lang="en-US" sz="1000">
            <a:latin typeface="Arial" pitchFamily="34" charset="0"/>
            <a:cs typeface="Arial" pitchFamily="34" charset="0"/>
          </a:endParaRPr>
        </a:p>
      </dgm:t>
    </dgm:pt>
    <dgm:pt modelId="{19055188-AF27-46FA-AF0B-3C0EACD5C07C}">
      <dgm:prSet phldrT="[Text]" custT="1"/>
      <dgm:spPr/>
      <dgm:t>
        <a:bodyPr/>
        <a:lstStyle/>
        <a:p>
          <a:r>
            <a:rPr lang="en-US" sz="1000" b="1">
              <a:latin typeface="Arial" pitchFamily="34" charset="0"/>
              <a:cs typeface="Arial" pitchFamily="34" charset="0"/>
            </a:rPr>
            <a:t>Extensible</a:t>
          </a:r>
        </a:p>
      </dgm:t>
    </dgm:pt>
    <dgm:pt modelId="{958C0356-76C4-4D29-A074-D4FDEB50EE59}" type="parTrans" cxnId="{2AD75D8E-B977-4336-A916-443732B70C3B}">
      <dgm:prSet/>
      <dgm:spPr/>
      <dgm:t>
        <a:bodyPr/>
        <a:lstStyle/>
        <a:p>
          <a:endParaRPr lang="en-US" sz="1000">
            <a:latin typeface="Arial" pitchFamily="34" charset="0"/>
            <a:cs typeface="Arial" pitchFamily="34" charset="0"/>
          </a:endParaRPr>
        </a:p>
      </dgm:t>
    </dgm:pt>
    <dgm:pt modelId="{A6F6E9DD-0662-48F6-94DA-86F26E2C31AD}" type="sibTrans" cxnId="{2AD75D8E-B977-4336-A916-443732B70C3B}">
      <dgm:prSet/>
      <dgm:spPr/>
      <dgm:t>
        <a:bodyPr/>
        <a:lstStyle/>
        <a:p>
          <a:endParaRPr lang="en-US" sz="1000">
            <a:latin typeface="Arial" pitchFamily="34" charset="0"/>
            <a:cs typeface="Arial" pitchFamily="34" charset="0"/>
          </a:endParaRPr>
        </a:p>
      </dgm:t>
    </dgm:pt>
    <dgm:pt modelId="{1F08D5F5-861B-4CE4-993A-C192990A344B}">
      <dgm:prSet phldrT="[Text]" custT="1"/>
      <dgm:spPr/>
      <dgm:t>
        <a:bodyPr/>
        <a:lstStyle/>
        <a:p>
          <a:r>
            <a:rPr lang="en-US" sz="1000" b="1">
              <a:latin typeface="Arial" pitchFamily="34" charset="0"/>
              <a:cs typeface="Arial" pitchFamily="34" charset="0"/>
            </a:rPr>
            <a:t>Preserved</a:t>
          </a:r>
        </a:p>
      </dgm:t>
    </dgm:pt>
    <dgm:pt modelId="{5D5285CA-AB16-4B61-9ED6-FFD0A8805817}" type="parTrans" cxnId="{FACAF99A-5D83-4ED3-93AC-6FFBA32A1873}">
      <dgm:prSet/>
      <dgm:spPr/>
      <dgm:t>
        <a:bodyPr/>
        <a:lstStyle/>
        <a:p>
          <a:endParaRPr lang="en-US" sz="1000">
            <a:latin typeface="Arial" pitchFamily="34" charset="0"/>
            <a:cs typeface="Arial" pitchFamily="34" charset="0"/>
          </a:endParaRPr>
        </a:p>
      </dgm:t>
    </dgm:pt>
    <dgm:pt modelId="{C817862D-A2F5-4983-8523-4A9A61B655E1}" type="sibTrans" cxnId="{FACAF99A-5D83-4ED3-93AC-6FFBA32A1873}">
      <dgm:prSet/>
      <dgm:spPr/>
      <dgm:t>
        <a:bodyPr/>
        <a:lstStyle/>
        <a:p>
          <a:endParaRPr lang="en-US" sz="1000">
            <a:latin typeface="Arial" pitchFamily="34" charset="0"/>
            <a:cs typeface="Arial" pitchFamily="34" charset="0"/>
          </a:endParaRPr>
        </a:p>
      </dgm:t>
    </dgm:pt>
    <dgm:pt modelId="{8BC721C1-EEE8-4CEB-8B73-74F726F0BA0F}">
      <dgm:prSet phldrT="[Text]" custT="1"/>
      <dgm:spPr/>
      <dgm:t>
        <a:bodyPr/>
        <a:lstStyle/>
        <a:p>
          <a:r>
            <a:rPr lang="en-US" sz="1000" b="1">
              <a:latin typeface="Arial" pitchFamily="34" charset="0"/>
              <a:cs typeface="Arial" pitchFamily="34" charset="0"/>
            </a:rPr>
            <a:t>Reproducible</a:t>
          </a:r>
        </a:p>
      </dgm:t>
    </dgm:pt>
    <dgm:pt modelId="{EE57A080-5B82-466E-B991-609AEAFF4252}" type="parTrans" cxnId="{04997F53-CF05-48F4-9B9A-9EDAFBE7AEE4}">
      <dgm:prSet/>
      <dgm:spPr/>
      <dgm:t>
        <a:bodyPr/>
        <a:lstStyle/>
        <a:p>
          <a:endParaRPr lang="en-US" sz="1000">
            <a:latin typeface="Arial" pitchFamily="34" charset="0"/>
            <a:cs typeface="Arial" pitchFamily="34" charset="0"/>
          </a:endParaRPr>
        </a:p>
      </dgm:t>
    </dgm:pt>
    <dgm:pt modelId="{33391297-AD50-4210-8D0E-779D11BC318B}" type="sibTrans" cxnId="{04997F53-CF05-48F4-9B9A-9EDAFBE7AEE4}">
      <dgm:prSet/>
      <dgm:spPr/>
      <dgm:t>
        <a:bodyPr/>
        <a:lstStyle/>
        <a:p>
          <a:endParaRPr lang="en-US" sz="1000">
            <a:latin typeface="Arial" pitchFamily="34" charset="0"/>
            <a:cs typeface="Arial" pitchFamily="34" charset="0"/>
          </a:endParaRPr>
        </a:p>
      </dgm:t>
    </dgm:pt>
    <dgm:pt modelId="{D744BD6C-31BC-4FC2-9902-546CD12CFED7}">
      <dgm:prSet phldrT="[Text]" custT="1"/>
      <dgm:spPr/>
      <dgm:t>
        <a:bodyPr/>
        <a:lstStyle/>
        <a:p>
          <a:r>
            <a:rPr lang="en-US" sz="1000" b="1">
              <a:latin typeface="Arial" pitchFamily="34" charset="0"/>
              <a:cs typeface="Arial" pitchFamily="34" charset="0"/>
            </a:rPr>
            <a:t>Scientifically defensible</a:t>
          </a:r>
        </a:p>
      </dgm:t>
    </dgm:pt>
    <dgm:pt modelId="{892C8622-A462-4E20-8238-0B92A7370FB9}" type="parTrans" cxnId="{116163D2-A46D-4B29-869C-69831BCA700D}">
      <dgm:prSet/>
      <dgm:spPr/>
      <dgm:t>
        <a:bodyPr/>
        <a:lstStyle/>
        <a:p>
          <a:endParaRPr lang="en-US" sz="1000">
            <a:latin typeface="Arial" pitchFamily="34" charset="0"/>
            <a:cs typeface="Arial" pitchFamily="34" charset="0"/>
          </a:endParaRPr>
        </a:p>
      </dgm:t>
    </dgm:pt>
    <dgm:pt modelId="{51A20409-0540-460D-BC57-46961A91648B}" type="sibTrans" cxnId="{116163D2-A46D-4B29-869C-69831BCA700D}">
      <dgm:prSet/>
      <dgm:spPr/>
      <dgm:t>
        <a:bodyPr/>
        <a:lstStyle/>
        <a:p>
          <a:endParaRPr lang="en-US" sz="1000">
            <a:latin typeface="Arial" pitchFamily="34" charset="0"/>
            <a:cs typeface="Arial" pitchFamily="34" charset="0"/>
          </a:endParaRPr>
        </a:p>
      </dgm:t>
    </dgm:pt>
    <dgm:pt modelId="{F4922C4C-741F-481F-85A1-F58A2A0B3ED5}">
      <dgm:prSet phldrT="[Text]" custT="1"/>
      <dgm:spPr/>
      <dgm:t>
        <a:bodyPr/>
        <a:lstStyle/>
        <a:p>
          <a:r>
            <a:rPr lang="en-US" sz="1000" b="1">
              <a:latin typeface="Arial" pitchFamily="34" charset="0"/>
              <a:cs typeface="Arial" pitchFamily="34" charset="0"/>
            </a:rPr>
            <a:t>Sustainable</a:t>
          </a:r>
        </a:p>
      </dgm:t>
    </dgm:pt>
    <dgm:pt modelId="{F20BF037-BA7B-4F02-8F49-FB19C2983AE7}" type="parTrans" cxnId="{994D56B3-B048-4E31-8637-1A97F2419668}">
      <dgm:prSet/>
      <dgm:spPr/>
      <dgm:t>
        <a:bodyPr/>
        <a:lstStyle/>
        <a:p>
          <a:endParaRPr lang="en-US" sz="1000">
            <a:latin typeface="Arial" pitchFamily="34" charset="0"/>
            <a:cs typeface="Arial" pitchFamily="34" charset="0"/>
          </a:endParaRPr>
        </a:p>
      </dgm:t>
    </dgm:pt>
    <dgm:pt modelId="{D0BA8B11-00B5-477B-B036-2CC2548E8CCA}" type="sibTrans" cxnId="{994D56B3-B048-4E31-8637-1A97F2419668}">
      <dgm:prSet/>
      <dgm:spPr/>
      <dgm:t>
        <a:bodyPr/>
        <a:lstStyle/>
        <a:p>
          <a:endParaRPr lang="en-US" sz="1000">
            <a:latin typeface="Arial" pitchFamily="34" charset="0"/>
            <a:cs typeface="Arial" pitchFamily="34" charset="0"/>
          </a:endParaRPr>
        </a:p>
      </dgm:t>
    </dgm:pt>
    <dgm:pt modelId="{06817947-047C-4398-861B-C1CFA08F442E}">
      <dgm:prSet phldrT="[Text]" custT="1"/>
      <dgm:spPr/>
      <dgm:t>
        <a:bodyPr/>
        <a:lstStyle/>
        <a:p>
          <a:r>
            <a:rPr lang="en-US" sz="1000" b="1" dirty="0">
              <a:latin typeface="Arial" pitchFamily="34" charset="0"/>
              <a:cs typeface="Arial" pitchFamily="34" charset="0"/>
            </a:rPr>
            <a:t>Transparent</a:t>
          </a:r>
        </a:p>
      </dgm:t>
    </dgm:pt>
    <dgm:pt modelId="{33336715-3665-47A1-87E8-98C908F5F376}" type="parTrans" cxnId="{4A23CED7-66A1-477E-BE5D-3F85C69DA2F8}">
      <dgm:prSet/>
      <dgm:spPr/>
      <dgm:t>
        <a:bodyPr/>
        <a:lstStyle/>
        <a:p>
          <a:endParaRPr lang="en-US" sz="1000">
            <a:latin typeface="Arial" pitchFamily="34" charset="0"/>
            <a:cs typeface="Arial" pitchFamily="34" charset="0"/>
          </a:endParaRPr>
        </a:p>
      </dgm:t>
    </dgm:pt>
    <dgm:pt modelId="{973E082C-382C-4271-9862-5F9E2AD0A4A3}" type="sibTrans" cxnId="{4A23CED7-66A1-477E-BE5D-3F85C69DA2F8}">
      <dgm:prSet/>
      <dgm:spPr/>
      <dgm:t>
        <a:bodyPr/>
        <a:lstStyle/>
        <a:p>
          <a:endParaRPr lang="en-US" sz="1000">
            <a:latin typeface="Arial" pitchFamily="34" charset="0"/>
            <a:cs typeface="Arial" pitchFamily="34" charset="0"/>
          </a:endParaRPr>
        </a:p>
      </dgm:t>
    </dgm:pt>
    <dgm:pt modelId="{683B6442-D08D-4061-A1FF-8BA22D34D916}">
      <dgm:prSet custT="1"/>
      <dgm:spPr/>
      <dgm:t>
        <a:bodyPr/>
        <a:lstStyle/>
        <a:p>
          <a:r>
            <a:rPr lang="en-US" sz="1000" dirty="0">
              <a:latin typeface="Arial" pitchFamily="34" charset="0"/>
              <a:cs typeface="Arial" pitchFamily="34" charset="0"/>
            </a:rPr>
            <a:t>Available; </a:t>
          </a:r>
        </a:p>
        <a:p>
          <a:r>
            <a:rPr lang="en-US" sz="1000" dirty="0">
              <a:latin typeface="Arial" pitchFamily="34" charset="0"/>
              <a:cs typeface="Arial" pitchFamily="34" charset="0"/>
            </a:rPr>
            <a:t>Easily obtained, affordable, and </a:t>
          </a:r>
          <a:r>
            <a:rPr lang="en-US" sz="1000" dirty="0" smtClean="0">
              <a:latin typeface="Arial" pitchFamily="34" charset="0"/>
              <a:cs typeface="Arial" pitchFamily="34" charset="0"/>
            </a:rPr>
            <a:t>understand-able</a:t>
          </a:r>
          <a:r>
            <a:rPr lang="en-US" sz="1000" dirty="0">
              <a:latin typeface="Arial" pitchFamily="34" charset="0"/>
              <a:cs typeface="Arial" pitchFamily="34" charset="0"/>
            </a:rPr>
            <a:t>.</a:t>
          </a:r>
        </a:p>
      </dgm:t>
    </dgm:pt>
    <dgm:pt modelId="{D1289FDC-AA5F-460E-A333-9B7BB1227233}" type="parTrans" cxnId="{82581C43-88C2-4166-985B-16E3B6E891E2}">
      <dgm:prSet/>
      <dgm:spPr/>
      <dgm:t>
        <a:bodyPr/>
        <a:lstStyle/>
        <a:p>
          <a:endParaRPr lang="en-US" sz="1000">
            <a:latin typeface="Arial" pitchFamily="34" charset="0"/>
            <a:cs typeface="Arial" pitchFamily="34" charset="0"/>
          </a:endParaRPr>
        </a:p>
      </dgm:t>
    </dgm:pt>
    <dgm:pt modelId="{1F9AB8E7-3E95-48F0-AEED-096E80782109}" type="sibTrans" cxnId="{82581C43-88C2-4166-985B-16E3B6E891E2}">
      <dgm:prSet/>
      <dgm:spPr/>
      <dgm:t>
        <a:bodyPr/>
        <a:lstStyle/>
        <a:p>
          <a:endParaRPr lang="en-US" sz="1000">
            <a:latin typeface="Arial" pitchFamily="34" charset="0"/>
            <a:cs typeface="Arial" pitchFamily="34" charset="0"/>
          </a:endParaRPr>
        </a:p>
      </dgm:t>
    </dgm:pt>
    <dgm:pt modelId="{5C3BDC29-8A8B-4CAD-BB92-4896BD408CDB}">
      <dgm:prSet custT="1"/>
      <dgm:spPr/>
      <dgm:t>
        <a:bodyPr/>
        <a:lstStyle/>
        <a:p>
          <a:r>
            <a:rPr lang="en-US" sz="1000" dirty="0" smtClean="0">
              <a:latin typeface="Arial" pitchFamily="34" charset="0"/>
              <a:cs typeface="Arial" pitchFamily="34" charset="0"/>
            </a:rPr>
            <a:t>Evaluated </a:t>
          </a:r>
          <a:r>
            <a:rPr lang="en-US" sz="1000" dirty="0">
              <a:latin typeface="Arial" pitchFamily="34" charset="0"/>
              <a:cs typeface="Arial" pitchFamily="34" charset="0"/>
            </a:rPr>
            <a:t>on a scheduled basis, with the possibility of better methodologies being incorporated</a:t>
          </a:r>
        </a:p>
      </dgm:t>
    </dgm:pt>
    <dgm:pt modelId="{238BD7DB-3886-4C0E-8729-3739924F7CA8}" type="parTrans" cxnId="{F6A15A5F-251E-4FDE-B369-867B0E7D8D1F}">
      <dgm:prSet/>
      <dgm:spPr/>
      <dgm:t>
        <a:bodyPr/>
        <a:lstStyle/>
        <a:p>
          <a:endParaRPr lang="en-US" sz="1000">
            <a:latin typeface="Arial" pitchFamily="34" charset="0"/>
            <a:cs typeface="Arial" pitchFamily="34" charset="0"/>
          </a:endParaRPr>
        </a:p>
      </dgm:t>
    </dgm:pt>
    <dgm:pt modelId="{F622F40E-BD55-4133-8E21-B7FEF2FCA376}" type="sibTrans" cxnId="{F6A15A5F-251E-4FDE-B369-867B0E7D8D1F}">
      <dgm:prSet/>
      <dgm:spPr/>
      <dgm:t>
        <a:bodyPr/>
        <a:lstStyle/>
        <a:p>
          <a:endParaRPr lang="en-US" sz="1000">
            <a:latin typeface="Arial" pitchFamily="34" charset="0"/>
            <a:cs typeface="Arial" pitchFamily="34" charset="0"/>
          </a:endParaRPr>
        </a:p>
      </dgm:t>
    </dgm:pt>
    <dgm:pt modelId="{06C1FEF4-7388-4171-8C69-1E8359308D66}">
      <dgm:prSet custT="1"/>
      <dgm:spPr/>
      <dgm:t>
        <a:bodyPr/>
        <a:lstStyle/>
        <a:p>
          <a:r>
            <a:rPr lang="en-US" sz="1000">
              <a:latin typeface="Arial" pitchFamily="34" charset="0"/>
              <a:cs typeface="Arial" pitchFamily="34" charset="0"/>
            </a:rPr>
            <a:t>Producing consistent results within machine rounding errors</a:t>
          </a:r>
        </a:p>
      </dgm:t>
    </dgm:pt>
    <dgm:pt modelId="{BCBE0E62-A76F-4784-ABBA-6D14E14CAE46}" type="parTrans" cxnId="{075BEC4D-A077-4F18-969A-A7AA23C914FE}">
      <dgm:prSet/>
      <dgm:spPr/>
      <dgm:t>
        <a:bodyPr/>
        <a:lstStyle/>
        <a:p>
          <a:endParaRPr lang="en-US" sz="1000">
            <a:latin typeface="Arial" pitchFamily="34" charset="0"/>
            <a:cs typeface="Arial" pitchFamily="34" charset="0"/>
          </a:endParaRPr>
        </a:p>
      </dgm:t>
    </dgm:pt>
    <dgm:pt modelId="{1395CF11-3FBF-4B99-A18F-F27FFC6F55EB}" type="sibTrans" cxnId="{075BEC4D-A077-4F18-969A-A7AA23C914FE}">
      <dgm:prSet/>
      <dgm:spPr/>
      <dgm:t>
        <a:bodyPr/>
        <a:lstStyle/>
        <a:p>
          <a:endParaRPr lang="en-US" sz="1000">
            <a:latin typeface="Arial" pitchFamily="34" charset="0"/>
            <a:cs typeface="Arial" pitchFamily="34" charset="0"/>
          </a:endParaRPr>
        </a:p>
      </dgm:t>
    </dgm:pt>
    <dgm:pt modelId="{56B7A8F8-5F0A-47D7-9198-F52D3BEC0333}">
      <dgm:prSet custT="1"/>
      <dgm:spPr/>
      <dgm:t>
        <a:bodyPr/>
        <a:lstStyle/>
        <a:p>
          <a:r>
            <a:rPr lang="en-US" sz="1000" dirty="0">
              <a:latin typeface="Arial" pitchFamily="34" charset="0"/>
              <a:cs typeface="Arial" pitchFamily="34" charset="0"/>
            </a:rPr>
            <a:t>Having the potential for </a:t>
          </a:r>
          <a:r>
            <a:rPr lang="en-US" sz="1000" dirty="0" smtClean="0">
              <a:latin typeface="Arial" pitchFamily="34" charset="0"/>
              <a:cs typeface="Arial" pitchFamily="34" charset="0"/>
            </a:rPr>
            <a:t/>
          </a:r>
          <a:br>
            <a:rPr lang="en-US" sz="1000" dirty="0" smtClean="0">
              <a:latin typeface="Arial" pitchFamily="34" charset="0"/>
              <a:cs typeface="Arial" pitchFamily="34" charset="0"/>
            </a:rPr>
          </a:br>
          <a:r>
            <a:rPr lang="en-US" sz="1000" dirty="0" smtClean="0">
              <a:latin typeface="Arial" pitchFamily="34" charset="0"/>
              <a:cs typeface="Arial" pitchFamily="34" charset="0"/>
            </a:rPr>
            <a:t>long-term </a:t>
          </a:r>
          <a:r>
            <a:rPr lang="en-US" sz="1000" dirty="0">
              <a:latin typeface="Arial" pitchFamily="34" charset="0"/>
              <a:cs typeface="Arial" pitchFamily="34" charset="0"/>
            </a:rPr>
            <a:t>maintenance; capable of being continued without exhausting available resources </a:t>
          </a:r>
        </a:p>
      </dgm:t>
    </dgm:pt>
    <dgm:pt modelId="{5BEEDB67-9DAE-4BD8-BF45-9F1E2546CD0E}" type="parTrans" cxnId="{B0D156F7-1E53-4827-B133-AD39E1EAAB94}">
      <dgm:prSet/>
      <dgm:spPr/>
      <dgm:t>
        <a:bodyPr/>
        <a:lstStyle/>
        <a:p>
          <a:endParaRPr lang="en-US" sz="1000">
            <a:latin typeface="Arial" pitchFamily="34" charset="0"/>
            <a:cs typeface="Arial" pitchFamily="34" charset="0"/>
          </a:endParaRPr>
        </a:p>
      </dgm:t>
    </dgm:pt>
    <dgm:pt modelId="{77B75E81-BDB0-492A-93F1-696284F811DD}" type="sibTrans" cxnId="{B0D156F7-1E53-4827-B133-AD39E1EAAB94}">
      <dgm:prSet/>
      <dgm:spPr/>
      <dgm:t>
        <a:bodyPr/>
        <a:lstStyle/>
        <a:p>
          <a:endParaRPr lang="en-US" sz="1000">
            <a:latin typeface="Arial" pitchFamily="34" charset="0"/>
            <a:cs typeface="Arial" pitchFamily="34" charset="0"/>
          </a:endParaRPr>
        </a:p>
      </dgm:t>
    </dgm:pt>
    <dgm:pt modelId="{E8B7038B-2266-4B82-96BA-DA4BF125E96A}">
      <dgm:prSet custT="1"/>
      <dgm:spPr/>
      <dgm:t>
        <a:bodyPr/>
        <a:lstStyle/>
        <a:p>
          <a:r>
            <a:rPr lang="en-US" sz="1000">
              <a:latin typeface="Arial" pitchFamily="34" charset="0"/>
              <a:cs typeface="Arial" pitchFamily="34" charset="0"/>
            </a:rPr>
            <a:t>Based on testable hypotheses and methodologies that have been objectively and openly peer-reviewed</a:t>
          </a:r>
        </a:p>
      </dgm:t>
    </dgm:pt>
    <dgm:pt modelId="{8DC00CF5-8027-429F-9E7A-D7C31AFBE2C8}" type="parTrans" cxnId="{5922A51B-12A8-4D67-8F43-B99F310742AF}">
      <dgm:prSet/>
      <dgm:spPr/>
      <dgm:t>
        <a:bodyPr/>
        <a:lstStyle/>
        <a:p>
          <a:endParaRPr lang="en-US" sz="1000">
            <a:latin typeface="Arial" pitchFamily="34" charset="0"/>
            <a:cs typeface="Arial" pitchFamily="34" charset="0"/>
          </a:endParaRPr>
        </a:p>
      </dgm:t>
    </dgm:pt>
    <dgm:pt modelId="{63F2A6E2-B14E-4F39-91CB-482ECDDF0F23}" type="sibTrans" cxnId="{5922A51B-12A8-4D67-8F43-B99F310742AF}">
      <dgm:prSet/>
      <dgm:spPr/>
      <dgm:t>
        <a:bodyPr/>
        <a:lstStyle/>
        <a:p>
          <a:endParaRPr lang="en-US" sz="1000">
            <a:latin typeface="Arial" pitchFamily="34" charset="0"/>
            <a:cs typeface="Arial" pitchFamily="34" charset="0"/>
          </a:endParaRPr>
        </a:p>
      </dgm:t>
    </dgm:pt>
    <dgm:pt modelId="{E01EC073-F20E-47D5-89C3-87AB644ABE75}">
      <dgm:prSet custT="1"/>
      <dgm:spPr/>
      <dgm:t>
        <a:bodyPr/>
        <a:lstStyle/>
        <a:p>
          <a:r>
            <a:rPr lang="en-US" sz="1000">
              <a:latin typeface="Arial" pitchFamily="34" charset="0"/>
              <a:cs typeface="Arial" pitchFamily="34" charset="0"/>
            </a:rPr>
            <a:t>Forward compatible in accommodating new data from existing or new instruments; </a:t>
          </a:r>
        </a:p>
        <a:p>
          <a:r>
            <a:rPr lang="en-US" sz="1000">
              <a:latin typeface="Arial" pitchFamily="34" charset="0"/>
              <a:cs typeface="Arial" pitchFamily="34" charset="0"/>
            </a:rPr>
            <a:t>Able to be adapted for use by others </a:t>
          </a:r>
        </a:p>
      </dgm:t>
    </dgm:pt>
    <dgm:pt modelId="{967EEEE8-B04A-442F-8657-2B1ED86DA53B}" type="parTrans" cxnId="{E093D5E2-763A-41F5-8F26-D7EBFA408EB3}">
      <dgm:prSet/>
      <dgm:spPr/>
      <dgm:t>
        <a:bodyPr/>
        <a:lstStyle/>
        <a:p>
          <a:endParaRPr lang="en-US" sz="1000">
            <a:latin typeface="Arial" pitchFamily="34" charset="0"/>
            <a:cs typeface="Arial" pitchFamily="34" charset="0"/>
          </a:endParaRPr>
        </a:p>
      </dgm:t>
    </dgm:pt>
    <dgm:pt modelId="{69B582C4-5D7E-4342-870B-FA572E7364DC}" type="sibTrans" cxnId="{E093D5E2-763A-41F5-8F26-D7EBFA408EB3}">
      <dgm:prSet/>
      <dgm:spPr/>
      <dgm:t>
        <a:bodyPr/>
        <a:lstStyle/>
        <a:p>
          <a:endParaRPr lang="en-US" sz="1000">
            <a:latin typeface="Arial" pitchFamily="34" charset="0"/>
            <a:cs typeface="Arial" pitchFamily="34" charset="0"/>
          </a:endParaRPr>
        </a:p>
      </dgm:t>
    </dgm:pt>
    <dgm:pt modelId="{EED3040A-EA29-4216-8E6A-0802A0D063F5}">
      <dgm:prSet custT="1"/>
      <dgm:spPr/>
      <dgm:t>
        <a:bodyPr/>
        <a:lstStyle/>
        <a:p>
          <a:r>
            <a:rPr lang="en-US" sz="1000" dirty="0" smtClean="0">
              <a:latin typeface="Arial" pitchFamily="34" charset="0"/>
              <a:cs typeface="Arial" pitchFamily="34" charset="0"/>
            </a:rPr>
            <a:t>Secured </a:t>
          </a:r>
          <a:r>
            <a:rPr lang="en-US" sz="1000" dirty="0">
              <a:latin typeface="Arial" pitchFamily="34" charset="0"/>
              <a:cs typeface="Arial" pitchFamily="34" charset="0"/>
            </a:rPr>
            <a:t>in perpetuity</a:t>
          </a:r>
        </a:p>
      </dgm:t>
    </dgm:pt>
    <dgm:pt modelId="{41744892-79D8-44A7-8772-DF6C64E4239F}" type="parTrans" cxnId="{909409C1-4467-4819-AE7B-51551F0CA4C9}">
      <dgm:prSet/>
      <dgm:spPr/>
      <dgm:t>
        <a:bodyPr/>
        <a:lstStyle/>
        <a:p>
          <a:endParaRPr lang="en-US" sz="1000">
            <a:latin typeface="Arial" pitchFamily="34" charset="0"/>
            <a:cs typeface="Arial" pitchFamily="34" charset="0"/>
          </a:endParaRPr>
        </a:p>
      </dgm:t>
    </dgm:pt>
    <dgm:pt modelId="{5681C66A-ABBA-447C-BF64-06D628132F82}" type="sibTrans" cxnId="{909409C1-4467-4819-AE7B-51551F0CA4C9}">
      <dgm:prSet/>
      <dgm:spPr/>
      <dgm:t>
        <a:bodyPr/>
        <a:lstStyle/>
        <a:p>
          <a:endParaRPr lang="en-US" sz="1000">
            <a:latin typeface="Arial" pitchFamily="34" charset="0"/>
            <a:cs typeface="Arial" pitchFamily="34" charset="0"/>
          </a:endParaRPr>
        </a:p>
      </dgm:t>
    </dgm:pt>
    <dgm:pt modelId="{B1E99E25-BFAB-470D-8AD9-D9A837C5D0D3}">
      <dgm:prSet custT="1"/>
      <dgm:spPr/>
      <dgm:t>
        <a:bodyPr/>
        <a:lstStyle/>
        <a:p>
          <a:r>
            <a:rPr lang="en-US" sz="1000" dirty="0">
              <a:latin typeface="Arial" pitchFamily="34" charset="0"/>
              <a:cs typeface="Arial" pitchFamily="34" charset="0"/>
            </a:rPr>
            <a:t>Openly </a:t>
          </a:r>
          <a:r>
            <a:rPr lang="en-US" sz="1000" dirty="0" smtClean="0">
              <a:latin typeface="Arial" pitchFamily="34" charset="0"/>
              <a:cs typeface="Arial" pitchFamily="34" charset="0"/>
            </a:rPr>
            <a:t>accountable in </a:t>
          </a:r>
          <a:r>
            <a:rPr lang="en-US" sz="1000" dirty="0">
              <a:latin typeface="Arial" pitchFamily="34" charset="0"/>
              <a:cs typeface="Arial" pitchFamily="34" charset="0"/>
            </a:rPr>
            <a:t>every respect</a:t>
          </a:r>
        </a:p>
      </dgm:t>
    </dgm:pt>
    <dgm:pt modelId="{2314FDF4-755C-4CCE-BE7B-0C3D3E6D94B8}" type="parTrans" cxnId="{E002FE34-06A7-4391-9492-AA6147808284}">
      <dgm:prSet/>
      <dgm:spPr/>
      <dgm:t>
        <a:bodyPr/>
        <a:lstStyle/>
        <a:p>
          <a:endParaRPr lang="en-US" sz="1000">
            <a:latin typeface="Arial" pitchFamily="34" charset="0"/>
            <a:cs typeface="Arial" pitchFamily="34" charset="0"/>
          </a:endParaRPr>
        </a:p>
      </dgm:t>
    </dgm:pt>
    <dgm:pt modelId="{3213A0FB-6EFB-4325-AE44-1B32904772A0}" type="sibTrans" cxnId="{E002FE34-06A7-4391-9492-AA6147808284}">
      <dgm:prSet/>
      <dgm:spPr/>
      <dgm:t>
        <a:bodyPr/>
        <a:lstStyle/>
        <a:p>
          <a:endParaRPr lang="en-US" sz="1000">
            <a:latin typeface="Arial" pitchFamily="34" charset="0"/>
            <a:cs typeface="Arial" pitchFamily="34" charset="0"/>
          </a:endParaRPr>
        </a:p>
      </dgm:t>
    </dgm:pt>
    <dgm:pt modelId="{49E0D8F0-069C-493B-BBB9-AF75DBCBF32E}" type="pres">
      <dgm:prSet presAssocID="{27DBAE8A-398B-431F-80BC-50D06258EA72}" presName="hierChild1" presStyleCnt="0">
        <dgm:presLayoutVars>
          <dgm:chPref val="1"/>
          <dgm:dir/>
          <dgm:animOne val="branch"/>
          <dgm:animLvl val="lvl"/>
          <dgm:resizeHandles/>
        </dgm:presLayoutVars>
      </dgm:prSet>
      <dgm:spPr/>
      <dgm:t>
        <a:bodyPr/>
        <a:lstStyle/>
        <a:p>
          <a:endParaRPr lang="en-US"/>
        </a:p>
      </dgm:t>
    </dgm:pt>
    <dgm:pt modelId="{2B18463C-4763-450B-985A-30EB57A02F5E}" type="pres">
      <dgm:prSet presAssocID="{0955F08F-7AF9-44F5-93A2-10C46B81F071}" presName="hierRoot1" presStyleCnt="0"/>
      <dgm:spPr/>
      <dgm:t>
        <a:bodyPr/>
        <a:lstStyle/>
        <a:p>
          <a:endParaRPr lang="en-US"/>
        </a:p>
      </dgm:t>
    </dgm:pt>
    <dgm:pt modelId="{E78C5890-1D4D-41F9-81D5-6AFF86D0011E}" type="pres">
      <dgm:prSet presAssocID="{0955F08F-7AF9-44F5-93A2-10C46B81F071}" presName="composite" presStyleCnt="0"/>
      <dgm:spPr/>
      <dgm:t>
        <a:bodyPr/>
        <a:lstStyle/>
        <a:p>
          <a:endParaRPr lang="en-US"/>
        </a:p>
      </dgm:t>
    </dgm:pt>
    <dgm:pt modelId="{ABB37833-6DD7-463C-BE9A-72060D8F7597}" type="pres">
      <dgm:prSet presAssocID="{0955F08F-7AF9-44F5-93A2-10C46B81F071}" presName="background" presStyleLbl="node0" presStyleIdx="0" presStyleCnt="1"/>
      <dgm:spPr/>
      <dgm:t>
        <a:bodyPr/>
        <a:lstStyle/>
        <a:p>
          <a:endParaRPr lang="en-US"/>
        </a:p>
      </dgm:t>
    </dgm:pt>
    <dgm:pt modelId="{AF7A786A-2E4C-4A25-A1F1-BC0A3D5BCC61}" type="pres">
      <dgm:prSet presAssocID="{0955F08F-7AF9-44F5-93A2-10C46B81F071}" presName="text" presStyleLbl="fgAcc0" presStyleIdx="0" presStyleCnt="1" custScaleX="339579" custScaleY="251249">
        <dgm:presLayoutVars>
          <dgm:chPref val="3"/>
        </dgm:presLayoutVars>
      </dgm:prSet>
      <dgm:spPr/>
      <dgm:t>
        <a:bodyPr/>
        <a:lstStyle/>
        <a:p>
          <a:endParaRPr lang="en-US"/>
        </a:p>
      </dgm:t>
    </dgm:pt>
    <dgm:pt modelId="{DC8165FA-3EFA-4934-BB6F-53DB4D86A6DF}" type="pres">
      <dgm:prSet presAssocID="{0955F08F-7AF9-44F5-93A2-10C46B81F071}" presName="hierChild2" presStyleCnt="0"/>
      <dgm:spPr/>
      <dgm:t>
        <a:bodyPr/>
        <a:lstStyle/>
        <a:p>
          <a:endParaRPr lang="en-US"/>
        </a:p>
      </dgm:t>
    </dgm:pt>
    <dgm:pt modelId="{BC1DE637-735F-4B5B-ADC8-8C430B4AF6C4}" type="pres">
      <dgm:prSet presAssocID="{7C66FA25-8F62-4737-8BD9-13CB2078D2E3}" presName="Name10" presStyleLbl="parChTrans1D2" presStyleIdx="0" presStyleCnt="8"/>
      <dgm:spPr/>
      <dgm:t>
        <a:bodyPr/>
        <a:lstStyle/>
        <a:p>
          <a:endParaRPr lang="en-US"/>
        </a:p>
      </dgm:t>
    </dgm:pt>
    <dgm:pt modelId="{8EE7C256-6987-4F06-AA52-CF83DDC9CA5A}" type="pres">
      <dgm:prSet presAssocID="{A8A5E368-7604-4555-B397-30A57A5D8980}" presName="hierRoot2" presStyleCnt="0"/>
      <dgm:spPr/>
      <dgm:t>
        <a:bodyPr/>
        <a:lstStyle/>
        <a:p>
          <a:endParaRPr lang="en-US"/>
        </a:p>
      </dgm:t>
    </dgm:pt>
    <dgm:pt modelId="{486D5E47-3037-4FE3-9721-FF8D3B48D483}" type="pres">
      <dgm:prSet presAssocID="{A8A5E368-7604-4555-B397-30A57A5D8980}" presName="composite2" presStyleCnt="0"/>
      <dgm:spPr/>
      <dgm:t>
        <a:bodyPr/>
        <a:lstStyle/>
        <a:p>
          <a:endParaRPr lang="en-US"/>
        </a:p>
      </dgm:t>
    </dgm:pt>
    <dgm:pt modelId="{1CACA125-38B5-4B34-ACC7-7B6FA5B83BC0}" type="pres">
      <dgm:prSet presAssocID="{A8A5E368-7604-4555-B397-30A57A5D8980}" presName="background2" presStyleLbl="node2" presStyleIdx="0" presStyleCnt="8"/>
      <dgm:spPr/>
      <dgm:t>
        <a:bodyPr/>
        <a:lstStyle/>
        <a:p>
          <a:endParaRPr lang="en-US"/>
        </a:p>
      </dgm:t>
    </dgm:pt>
    <dgm:pt modelId="{6DB34763-2E42-4851-91D8-5B8DBEA4D21F}" type="pres">
      <dgm:prSet presAssocID="{A8A5E368-7604-4555-B397-30A57A5D8980}" presName="text2" presStyleLbl="fgAcc2" presStyleIdx="0" presStyleCnt="8">
        <dgm:presLayoutVars>
          <dgm:chPref val="3"/>
        </dgm:presLayoutVars>
      </dgm:prSet>
      <dgm:spPr/>
      <dgm:t>
        <a:bodyPr/>
        <a:lstStyle/>
        <a:p>
          <a:endParaRPr lang="en-US"/>
        </a:p>
      </dgm:t>
    </dgm:pt>
    <dgm:pt modelId="{5C40C18A-1817-4E2F-98D4-BF48F5F474A7}" type="pres">
      <dgm:prSet presAssocID="{A8A5E368-7604-4555-B397-30A57A5D8980}" presName="hierChild3" presStyleCnt="0"/>
      <dgm:spPr/>
      <dgm:t>
        <a:bodyPr/>
        <a:lstStyle/>
        <a:p>
          <a:endParaRPr lang="en-US"/>
        </a:p>
      </dgm:t>
    </dgm:pt>
    <dgm:pt modelId="{7507CD72-D8B3-4A1D-AC12-77DA06DBA069}" type="pres">
      <dgm:prSet presAssocID="{D1289FDC-AA5F-460E-A333-9B7BB1227233}" presName="Name17" presStyleLbl="parChTrans1D3" presStyleIdx="0" presStyleCnt="8"/>
      <dgm:spPr/>
      <dgm:t>
        <a:bodyPr/>
        <a:lstStyle/>
        <a:p>
          <a:endParaRPr lang="en-US"/>
        </a:p>
      </dgm:t>
    </dgm:pt>
    <dgm:pt modelId="{740B8F10-EC98-423C-853D-C9B7DF5E7499}" type="pres">
      <dgm:prSet presAssocID="{683B6442-D08D-4061-A1FF-8BA22D34D916}" presName="hierRoot3" presStyleCnt="0"/>
      <dgm:spPr/>
      <dgm:t>
        <a:bodyPr/>
        <a:lstStyle/>
        <a:p>
          <a:endParaRPr lang="en-US"/>
        </a:p>
      </dgm:t>
    </dgm:pt>
    <dgm:pt modelId="{4CF69395-00F8-4485-9229-E86721BC4ACC}" type="pres">
      <dgm:prSet presAssocID="{683B6442-D08D-4061-A1FF-8BA22D34D916}" presName="composite3" presStyleCnt="0"/>
      <dgm:spPr/>
      <dgm:t>
        <a:bodyPr/>
        <a:lstStyle/>
        <a:p>
          <a:endParaRPr lang="en-US"/>
        </a:p>
      </dgm:t>
    </dgm:pt>
    <dgm:pt modelId="{E549195C-E585-48EE-9B6F-41ECD270D427}" type="pres">
      <dgm:prSet presAssocID="{683B6442-D08D-4061-A1FF-8BA22D34D916}" presName="background3" presStyleLbl="node3" presStyleIdx="0" presStyleCnt="8"/>
      <dgm:spPr/>
      <dgm:t>
        <a:bodyPr/>
        <a:lstStyle/>
        <a:p>
          <a:endParaRPr lang="en-US"/>
        </a:p>
      </dgm:t>
    </dgm:pt>
    <dgm:pt modelId="{D9906DC0-152F-411B-BCC1-7DD1474E73C9}" type="pres">
      <dgm:prSet presAssocID="{683B6442-D08D-4061-A1FF-8BA22D34D916}" presName="text3" presStyleLbl="fgAcc3" presStyleIdx="0" presStyleCnt="8" custScaleX="99406" custScaleY="210107">
        <dgm:presLayoutVars>
          <dgm:chPref val="3"/>
        </dgm:presLayoutVars>
      </dgm:prSet>
      <dgm:spPr/>
      <dgm:t>
        <a:bodyPr/>
        <a:lstStyle/>
        <a:p>
          <a:endParaRPr lang="en-US"/>
        </a:p>
      </dgm:t>
    </dgm:pt>
    <dgm:pt modelId="{3AA3510B-3E0A-49FC-AF02-9C1F9D60AECC}" type="pres">
      <dgm:prSet presAssocID="{683B6442-D08D-4061-A1FF-8BA22D34D916}" presName="hierChild4" presStyleCnt="0"/>
      <dgm:spPr/>
      <dgm:t>
        <a:bodyPr/>
        <a:lstStyle/>
        <a:p>
          <a:endParaRPr lang="en-US"/>
        </a:p>
      </dgm:t>
    </dgm:pt>
    <dgm:pt modelId="{47D89B18-BB16-483D-8EF5-85040F036237}" type="pres">
      <dgm:prSet presAssocID="{B72750AB-019E-4C7C-BDB4-588921517EA6}" presName="Name10" presStyleLbl="parChTrans1D2" presStyleIdx="1" presStyleCnt="8"/>
      <dgm:spPr/>
      <dgm:t>
        <a:bodyPr/>
        <a:lstStyle/>
        <a:p>
          <a:endParaRPr lang="en-US"/>
        </a:p>
      </dgm:t>
    </dgm:pt>
    <dgm:pt modelId="{19C5EB4A-9FB8-4B34-98AE-60C73DEA75CF}" type="pres">
      <dgm:prSet presAssocID="{6B4A5ED6-C217-4A95-A7C9-D4989DA50AA4}" presName="hierRoot2" presStyleCnt="0"/>
      <dgm:spPr/>
      <dgm:t>
        <a:bodyPr/>
        <a:lstStyle/>
        <a:p>
          <a:endParaRPr lang="en-US"/>
        </a:p>
      </dgm:t>
    </dgm:pt>
    <dgm:pt modelId="{9BA72CFB-BF9F-4227-A59D-2EB3B447835C}" type="pres">
      <dgm:prSet presAssocID="{6B4A5ED6-C217-4A95-A7C9-D4989DA50AA4}" presName="composite2" presStyleCnt="0"/>
      <dgm:spPr/>
      <dgm:t>
        <a:bodyPr/>
        <a:lstStyle/>
        <a:p>
          <a:endParaRPr lang="en-US"/>
        </a:p>
      </dgm:t>
    </dgm:pt>
    <dgm:pt modelId="{905D0A58-8D45-400A-B8C3-231C8A5AD598}" type="pres">
      <dgm:prSet presAssocID="{6B4A5ED6-C217-4A95-A7C9-D4989DA50AA4}" presName="background2" presStyleLbl="node2" presStyleIdx="1" presStyleCnt="8"/>
      <dgm:spPr/>
      <dgm:t>
        <a:bodyPr/>
        <a:lstStyle/>
        <a:p>
          <a:endParaRPr lang="en-US"/>
        </a:p>
      </dgm:t>
    </dgm:pt>
    <dgm:pt modelId="{AAD72666-4E5C-4D3E-9F56-F784EC951856}" type="pres">
      <dgm:prSet presAssocID="{6B4A5ED6-C217-4A95-A7C9-D4989DA50AA4}" presName="text2" presStyleLbl="fgAcc2" presStyleIdx="1" presStyleCnt="8" custScaleX="108353">
        <dgm:presLayoutVars>
          <dgm:chPref val="3"/>
        </dgm:presLayoutVars>
      </dgm:prSet>
      <dgm:spPr/>
      <dgm:t>
        <a:bodyPr/>
        <a:lstStyle/>
        <a:p>
          <a:endParaRPr lang="en-US"/>
        </a:p>
      </dgm:t>
    </dgm:pt>
    <dgm:pt modelId="{2E73708F-A49F-47FE-BDBB-B24DAD75040B}" type="pres">
      <dgm:prSet presAssocID="{6B4A5ED6-C217-4A95-A7C9-D4989DA50AA4}" presName="hierChild3" presStyleCnt="0"/>
      <dgm:spPr/>
      <dgm:t>
        <a:bodyPr/>
        <a:lstStyle/>
        <a:p>
          <a:endParaRPr lang="en-US"/>
        </a:p>
      </dgm:t>
    </dgm:pt>
    <dgm:pt modelId="{DED82DA6-8E2F-452A-8F26-B84B32B06FD4}" type="pres">
      <dgm:prSet presAssocID="{238BD7DB-3886-4C0E-8729-3739924F7CA8}" presName="Name17" presStyleLbl="parChTrans1D3" presStyleIdx="1" presStyleCnt="8"/>
      <dgm:spPr/>
      <dgm:t>
        <a:bodyPr/>
        <a:lstStyle/>
        <a:p>
          <a:endParaRPr lang="en-US"/>
        </a:p>
      </dgm:t>
    </dgm:pt>
    <dgm:pt modelId="{D56F79D8-7A81-4DFC-B4E8-FD3DC103DD51}" type="pres">
      <dgm:prSet presAssocID="{5C3BDC29-8A8B-4CAD-BB92-4896BD408CDB}" presName="hierRoot3" presStyleCnt="0"/>
      <dgm:spPr/>
      <dgm:t>
        <a:bodyPr/>
        <a:lstStyle/>
        <a:p>
          <a:endParaRPr lang="en-US"/>
        </a:p>
      </dgm:t>
    </dgm:pt>
    <dgm:pt modelId="{E9D6E68F-6D9A-425C-8CEE-0C8EDCDE7444}" type="pres">
      <dgm:prSet presAssocID="{5C3BDC29-8A8B-4CAD-BB92-4896BD408CDB}" presName="composite3" presStyleCnt="0"/>
      <dgm:spPr/>
      <dgm:t>
        <a:bodyPr/>
        <a:lstStyle/>
        <a:p>
          <a:endParaRPr lang="en-US"/>
        </a:p>
      </dgm:t>
    </dgm:pt>
    <dgm:pt modelId="{569F23E0-60D4-4F0D-9341-5A71ABEDC35F}" type="pres">
      <dgm:prSet presAssocID="{5C3BDC29-8A8B-4CAD-BB92-4896BD408CDB}" presName="background3" presStyleLbl="node3" presStyleIdx="1" presStyleCnt="8"/>
      <dgm:spPr/>
      <dgm:t>
        <a:bodyPr/>
        <a:lstStyle/>
        <a:p>
          <a:endParaRPr lang="en-US"/>
        </a:p>
      </dgm:t>
    </dgm:pt>
    <dgm:pt modelId="{BAE5838B-5B41-48D4-A9CD-18AEA504B39C}" type="pres">
      <dgm:prSet presAssocID="{5C3BDC29-8A8B-4CAD-BB92-4896BD408CDB}" presName="text3" presStyleLbl="fgAcc3" presStyleIdx="1" presStyleCnt="8" custScaleX="114372" custScaleY="258985">
        <dgm:presLayoutVars>
          <dgm:chPref val="3"/>
        </dgm:presLayoutVars>
      </dgm:prSet>
      <dgm:spPr/>
      <dgm:t>
        <a:bodyPr/>
        <a:lstStyle/>
        <a:p>
          <a:endParaRPr lang="en-US"/>
        </a:p>
      </dgm:t>
    </dgm:pt>
    <dgm:pt modelId="{0FAB68BC-F846-409B-ADC9-84C40F741039}" type="pres">
      <dgm:prSet presAssocID="{5C3BDC29-8A8B-4CAD-BB92-4896BD408CDB}" presName="hierChild4" presStyleCnt="0"/>
      <dgm:spPr/>
      <dgm:t>
        <a:bodyPr/>
        <a:lstStyle/>
        <a:p>
          <a:endParaRPr lang="en-US"/>
        </a:p>
      </dgm:t>
    </dgm:pt>
    <dgm:pt modelId="{11C252ED-3989-4E61-B030-7853FE5C5C17}" type="pres">
      <dgm:prSet presAssocID="{958C0356-76C4-4D29-A074-D4FDEB50EE59}" presName="Name10" presStyleLbl="parChTrans1D2" presStyleIdx="2" presStyleCnt="8"/>
      <dgm:spPr/>
      <dgm:t>
        <a:bodyPr/>
        <a:lstStyle/>
        <a:p>
          <a:endParaRPr lang="en-US"/>
        </a:p>
      </dgm:t>
    </dgm:pt>
    <dgm:pt modelId="{A51CD384-DF39-4163-91F7-2F446E1A47C1}" type="pres">
      <dgm:prSet presAssocID="{19055188-AF27-46FA-AF0B-3C0EACD5C07C}" presName="hierRoot2" presStyleCnt="0"/>
      <dgm:spPr/>
      <dgm:t>
        <a:bodyPr/>
        <a:lstStyle/>
        <a:p>
          <a:endParaRPr lang="en-US"/>
        </a:p>
      </dgm:t>
    </dgm:pt>
    <dgm:pt modelId="{C27F028D-3E1C-4B2F-964E-BBD436B413F4}" type="pres">
      <dgm:prSet presAssocID="{19055188-AF27-46FA-AF0B-3C0EACD5C07C}" presName="composite2" presStyleCnt="0"/>
      <dgm:spPr/>
      <dgm:t>
        <a:bodyPr/>
        <a:lstStyle/>
        <a:p>
          <a:endParaRPr lang="en-US"/>
        </a:p>
      </dgm:t>
    </dgm:pt>
    <dgm:pt modelId="{42CCDE27-DEAC-4E2F-935E-2098252F3823}" type="pres">
      <dgm:prSet presAssocID="{19055188-AF27-46FA-AF0B-3C0EACD5C07C}" presName="background2" presStyleLbl="node2" presStyleIdx="2" presStyleCnt="8"/>
      <dgm:spPr/>
      <dgm:t>
        <a:bodyPr/>
        <a:lstStyle/>
        <a:p>
          <a:endParaRPr lang="en-US"/>
        </a:p>
      </dgm:t>
    </dgm:pt>
    <dgm:pt modelId="{1FD0C4E9-EE7C-4AB3-AA80-9DED2B19FEE7}" type="pres">
      <dgm:prSet presAssocID="{19055188-AF27-46FA-AF0B-3C0EACD5C07C}" presName="text2" presStyleLbl="fgAcc2" presStyleIdx="2" presStyleCnt="8">
        <dgm:presLayoutVars>
          <dgm:chPref val="3"/>
        </dgm:presLayoutVars>
      </dgm:prSet>
      <dgm:spPr/>
      <dgm:t>
        <a:bodyPr/>
        <a:lstStyle/>
        <a:p>
          <a:endParaRPr lang="en-US"/>
        </a:p>
      </dgm:t>
    </dgm:pt>
    <dgm:pt modelId="{D840CBAE-34F1-4559-A0D2-C04F176ABF60}" type="pres">
      <dgm:prSet presAssocID="{19055188-AF27-46FA-AF0B-3C0EACD5C07C}" presName="hierChild3" presStyleCnt="0"/>
      <dgm:spPr/>
      <dgm:t>
        <a:bodyPr/>
        <a:lstStyle/>
        <a:p>
          <a:endParaRPr lang="en-US"/>
        </a:p>
      </dgm:t>
    </dgm:pt>
    <dgm:pt modelId="{3D320A81-5510-4706-A537-EA714B415711}" type="pres">
      <dgm:prSet presAssocID="{967EEEE8-B04A-442F-8657-2B1ED86DA53B}" presName="Name17" presStyleLbl="parChTrans1D3" presStyleIdx="2" presStyleCnt="8"/>
      <dgm:spPr/>
      <dgm:t>
        <a:bodyPr/>
        <a:lstStyle/>
        <a:p>
          <a:endParaRPr lang="en-US"/>
        </a:p>
      </dgm:t>
    </dgm:pt>
    <dgm:pt modelId="{849B2CF1-0116-465E-AE8B-9203860023FC}" type="pres">
      <dgm:prSet presAssocID="{E01EC073-F20E-47D5-89C3-87AB644ABE75}" presName="hierRoot3" presStyleCnt="0"/>
      <dgm:spPr/>
      <dgm:t>
        <a:bodyPr/>
        <a:lstStyle/>
        <a:p>
          <a:endParaRPr lang="en-US"/>
        </a:p>
      </dgm:t>
    </dgm:pt>
    <dgm:pt modelId="{E07E8A33-9E61-47EA-9161-2C53C84E1B85}" type="pres">
      <dgm:prSet presAssocID="{E01EC073-F20E-47D5-89C3-87AB644ABE75}" presName="composite3" presStyleCnt="0"/>
      <dgm:spPr/>
      <dgm:t>
        <a:bodyPr/>
        <a:lstStyle/>
        <a:p>
          <a:endParaRPr lang="en-US"/>
        </a:p>
      </dgm:t>
    </dgm:pt>
    <dgm:pt modelId="{1B47D1D3-8FFD-4DD1-BD78-717F4EB2DCC4}" type="pres">
      <dgm:prSet presAssocID="{E01EC073-F20E-47D5-89C3-87AB644ABE75}" presName="background3" presStyleLbl="node3" presStyleIdx="2" presStyleCnt="8"/>
      <dgm:spPr/>
      <dgm:t>
        <a:bodyPr/>
        <a:lstStyle/>
        <a:p>
          <a:endParaRPr lang="en-US"/>
        </a:p>
      </dgm:t>
    </dgm:pt>
    <dgm:pt modelId="{1A583C6D-7394-4F00-8CFC-9F1723B05282}" type="pres">
      <dgm:prSet presAssocID="{E01EC073-F20E-47D5-89C3-87AB644ABE75}" presName="text3" presStyleLbl="fgAcc3" presStyleIdx="2" presStyleCnt="8" custScaleX="115943" custScaleY="264044">
        <dgm:presLayoutVars>
          <dgm:chPref val="3"/>
        </dgm:presLayoutVars>
      </dgm:prSet>
      <dgm:spPr/>
      <dgm:t>
        <a:bodyPr/>
        <a:lstStyle/>
        <a:p>
          <a:endParaRPr lang="en-US"/>
        </a:p>
      </dgm:t>
    </dgm:pt>
    <dgm:pt modelId="{0CFF1F67-18D0-49BA-97A9-0B7B8C848DC9}" type="pres">
      <dgm:prSet presAssocID="{E01EC073-F20E-47D5-89C3-87AB644ABE75}" presName="hierChild4" presStyleCnt="0"/>
      <dgm:spPr/>
      <dgm:t>
        <a:bodyPr/>
        <a:lstStyle/>
        <a:p>
          <a:endParaRPr lang="en-US"/>
        </a:p>
      </dgm:t>
    </dgm:pt>
    <dgm:pt modelId="{62D83676-CAE0-4F60-839E-F9522C363AE0}" type="pres">
      <dgm:prSet presAssocID="{5D5285CA-AB16-4B61-9ED6-FFD0A8805817}" presName="Name10" presStyleLbl="parChTrans1D2" presStyleIdx="3" presStyleCnt="8"/>
      <dgm:spPr/>
      <dgm:t>
        <a:bodyPr/>
        <a:lstStyle/>
        <a:p>
          <a:endParaRPr lang="en-US"/>
        </a:p>
      </dgm:t>
    </dgm:pt>
    <dgm:pt modelId="{3420E6FD-2F82-4255-BCCF-E45D04059214}" type="pres">
      <dgm:prSet presAssocID="{1F08D5F5-861B-4CE4-993A-C192990A344B}" presName="hierRoot2" presStyleCnt="0"/>
      <dgm:spPr/>
      <dgm:t>
        <a:bodyPr/>
        <a:lstStyle/>
        <a:p>
          <a:endParaRPr lang="en-US"/>
        </a:p>
      </dgm:t>
    </dgm:pt>
    <dgm:pt modelId="{CA455EE8-550D-4BB0-AF50-40D7DC06F253}" type="pres">
      <dgm:prSet presAssocID="{1F08D5F5-861B-4CE4-993A-C192990A344B}" presName="composite2" presStyleCnt="0"/>
      <dgm:spPr/>
      <dgm:t>
        <a:bodyPr/>
        <a:lstStyle/>
        <a:p>
          <a:endParaRPr lang="en-US"/>
        </a:p>
      </dgm:t>
    </dgm:pt>
    <dgm:pt modelId="{90870FAF-C2E6-4009-ABA6-A2727E78F3D9}" type="pres">
      <dgm:prSet presAssocID="{1F08D5F5-861B-4CE4-993A-C192990A344B}" presName="background2" presStyleLbl="node2" presStyleIdx="3" presStyleCnt="8"/>
      <dgm:spPr/>
      <dgm:t>
        <a:bodyPr/>
        <a:lstStyle/>
        <a:p>
          <a:endParaRPr lang="en-US"/>
        </a:p>
      </dgm:t>
    </dgm:pt>
    <dgm:pt modelId="{69120E2C-3BB0-420D-9951-A45590E7794F}" type="pres">
      <dgm:prSet presAssocID="{1F08D5F5-861B-4CE4-993A-C192990A344B}" presName="text2" presStyleLbl="fgAcc2" presStyleIdx="3" presStyleCnt="8" custScaleX="95859">
        <dgm:presLayoutVars>
          <dgm:chPref val="3"/>
        </dgm:presLayoutVars>
      </dgm:prSet>
      <dgm:spPr/>
      <dgm:t>
        <a:bodyPr/>
        <a:lstStyle/>
        <a:p>
          <a:endParaRPr lang="en-US"/>
        </a:p>
      </dgm:t>
    </dgm:pt>
    <dgm:pt modelId="{43B06332-64F9-44B1-802B-91A24A96D98F}" type="pres">
      <dgm:prSet presAssocID="{1F08D5F5-861B-4CE4-993A-C192990A344B}" presName="hierChild3" presStyleCnt="0"/>
      <dgm:spPr/>
      <dgm:t>
        <a:bodyPr/>
        <a:lstStyle/>
        <a:p>
          <a:endParaRPr lang="en-US"/>
        </a:p>
      </dgm:t>
    </dgm:pt>
    <dgm:pt modelId="{776F5E93-3881-47A9-904F-7D67FE7AC6AE}" type="pres">
      <dgm:prSet presAssocID="{41744892-79D8-44A7-8772-DF6C64E4239F}" presName="Name17" presStyleLbl="parChTrans1D3" presStyleIdx="3" presStyleCnt="8"/>
      <dgm:spPr/>
      <dgm:t>
        <a:bodyPr/>
        <a:lstStyle/>
        <a:p>
          <a:endParaRPr lang="en-US"/>
        </a:p>
      </dgm:t>
    </dgm:pt>
    <dgm:pt modelId="{09784D17-572E-4F22-8E7F-7C51630772B5}" type="pres">
      <dgm:prSet presAssocID="{EED3040A-EA29-4216-8E6A-0802A0D063F5}" presName="hierRoot3" presStyleCnt="0"/>
      <dgm:spPr/>
      <dgm:t>
        <a:bodyPr/>
        <a:lstStyle/>
        <a:p>
          <a:endParaRPr lang="en-US"/>
        </a:p>
      </dgm:t>
    </dgm:pt>
    <dgm:pt modelId="{887268DB-F7C3-457F-97EB-68B5D7ECE99F}" type="pres">
      <dgm:prSet presAssocID="{EED3040A-EA29-4216-8E6A-0802A0D063F5}" presName="composite3" presStyleCnt="0"/>
      <dgm:spPr/>
      <dgm:t>
        <a:bodyPr/>
        <a:lstStyle/>
        <a:p>
          <a:endParaRPr lang="en-US"/>
        </a:p>
      </dgm:t>
    </dgm:pt>
    <dgm:pt modelId="{81FE96BE-BC24-4C4E-8583-45CD2528B322}" type="pres">
      <dgm:prSet presAssocID="{EED3040A-EA29-4216-8E6A-0802A0D063F5}" presName="background3" presStyleLbl="node3" presStyleIdx="3" presStyleCnt="8"/>
      <dgm:spPr/>
      <dgm:t>
        <a:bodyPr/>
        <a:lstStyle/>
        <a:p>
          <a:endParaRPr lang="en-US"/>
        </a:p>
      </dgm:t>
    </dgm:pt>
    <dgm:pt modelId="{DFE70DD6-1830-463D-888C-FD9BEF7D427D}" type="pres">
      <dgm:prSet presAssocID="{EED3040A-EA29-4216-8E6A-0802A0D063F5}" presName="text3" presStyleLbl="fgAcc3" presStyleIdx="3" presStyleCnt="8" custScaleY="194354">
        <dgm:presLayoutVars>
          <dgm:chPref val="3"/>
        </dgm:presLayoutVars>
      </dgm:prSet>
      <dgm:spPr/>
      <dgm:t>
        <a:bodyPr/>
        <a:lstStyle/>
        <a:p>
          <a:endParaRPr lang="en-US"/>
        </a:p>
      </dgm:t>
    </dgm:pt>
    <dgm:pt modelId="{BD8BC228-68F3-4256-A43D-F2A2C5BD689C}" type="pres">
      <dgm:prSet presAssocID="{EED3040A-EA29-4216-8E6A-0802A0D063F5}" presName="hierChild4" presStyleCnt="0"/>
      <dgm:spPr/>
      <dgm:t>
        <a:bodyPr/>
        <a:lstStyle/>
        <a:p>
          <a:endParaRPr lang="en-US"/>
        </a:p>
      </dgm:t>
    </dgm:pt>
    <dgm:pt modelId="{3B25928C-1E1E-45BF-8F53-60C1A32E55CF}" type="pres">
      <dgm:prSet presAssocID="{EE57A080-5B82-466E-B991-609AEAFF4252}" presName="Name10" presStyleLbl="parChTrans1D2" presStyleIdx="4" presStyleCnt="8"/>
      <dgm:spPr/>
      <dgm:t>
        <a:bodyPr/>
        <a:lstStyle/>
        <a:p>
          <a:endParaRPr lang="en-US"/>
        </a:p>
      </dgm:t>
    </dgm:pt>
    <dgm:pt modelId="{6E514ABD-8A9C-4FAD-83A1-8A039971B001}" type="pres">
      <dgm:prSet presAssocID="{8BC721C1-EEE8-4CEB-8B73-74F726F0BA0F}" presName="hierRoot2" presStyleCnt="0"/>
      <dgm:spPr/>
      <dgm:t>
        <a:bodyPr/>
        <a:lstStyle/>
        <a:p>
          <a:endParaRPr lang="en-US"/>
        </a:p>
      </dgm:t>
    </dgm:pt>
    <dgm:pt modelId="{861AEE10-D93A-4350-999F-0F30825767CD}" type="pres">
      <dgm:prSet presAssocID="{8BC721C1-EEE8-4CEB-8B73-74F726F0BA0F}" presName="composite2" presStyleCnt="0"/>
      <dgm:spPr/>
      <dgm:t>
        <a:bodyPr/>
        <a:lstStyle/>
        <a:p>
          <a:endParaRPr lang="en-US"/>
        </a:p>
      </dgm:t>
    </dgm:pt>
    <dgm:pt modelId="{2DA3FE55-ABB4-4195-8EA5-D82D334239E4}" type="pres">
      <dgm:prSet presAssocID="{8BC721C1-EEE8-4CEB-8B73-74F726F0BA0F}" presName="background2" presStyleLbl="node2" presStyleIdx="4" presStyleCnt="8"/>
      <dgm:spPr/>
      <dgm:t>
        <a:bodyPr/>
        <a:lstStyle/>
        <a:p>
          <a:endParaRPr lang="en-US"/>
        </a:p>
      </dgm:t>
    </dgm:pt>
    <dgm:pt modelId="{C5591156-E6DA-40EC-8928-859D6871D4F9}" type="pres">
      <dgm:prSet presAssocID="{8BC721C1-EEE8-4CEB-8B73-74F726F0BA0F}" presName="text2" presStyleLbl="fgAcc2" presStyleIdx="4" presStyleCnt="8" custScaleX="110933">
        <dgm:presLayoutVars>
          <dgm:chPref val="3"/>
        </dgm:presLayoutVars>
      </dgm:prSet>
      <dgm:spPr/>
      <dgm:t>
        <a:bodyPr/>
        <a:lstStyle/>
        <a:p>
          <a:endParaRPr lang="en-US"/>
        </a:p>
      </dgm:t>
    </dgm:pt>
    <dgm:pt modelId="{6E014E31-D21B-47E4-92A6-1F01C04E7972}" type="pres">
      <dgm:prSet presAssocID="{8BC721C1-EEE8-4CEB-8B73-74F726F0BA0F}" presName="hierChild3" presStyleCnt="0"/>
      <dgm:spPr/>
      <dgm:t>
        <a:bodyPr/>
        <a:lstStyle/>
        <a:p>
          <a:endParaRPr lang="en-US"/>
        </a:p>
      </dgm:t>
    </dgm:pt>
    <dgm:pt modelId="{EDC860FD-3D93-44CD-BD03-DC9D0BD47548}" type="pres">
      <dgm:prSet presAssocID="{BCBE0E62-A76F-4784-ABBA-6D14E14CAE46}" presName="Name17" presStyleLbl="parChTrans1D3" presStyleIdx="4" presStyleCnt="8"/>
      <dgm:spPr/>
      <dgm:t>
        <a:bodyPr/>
        <a:lstStyle/>
        <a:p>
          <a:endParaRPr lang="en-US"/>
        </a:p>
      </dgm:t>
    </dgm:pt>
    <dgm:pt modelId="{F1CCDB6C-EB91-4035-9EC4-80C3104606CD}" type="pres">
      <dgm:prSet presAssocID="{06C1FEF4-7388-4171-8C69-1E8359308D66}" presName="hierRoot3" presStyleCnt="0"/>
      <dgm:spPr/>
      <dgm:t>
        <a:bodyPr/>
        <a:lstStyle/>
        <a:p>
          <a:endParaRPr lang="en-US"/>
        </a:p>
      </dgm:t>
    </dgm:pt>
    <dgm:pt modelId="{D29B44BB-040C-4BCC-85C5-21FB1A440285}" type="pres">
      <dgm:prSet presAssocID="{06C1FEF4-7388-4171-8C69-1E8359308D66}" presName="composite3" presStyleCnt="0"/>
      <dgm:spPr/>
      <dgm:t>
        <a:bodyPr/>
        <a:lstStyle/>
        <a:p>
          <a:endParaRPr lang="en-US"/>
        </a:p>
      </dgm:t>
    </dgm:pt>
    <dgm:pt modelId="{6EB337F0-87D9-4486-971A-6BAD33CBDD6B}" type="pres">
      <dgm:prSet presAssocID="{06C1FEF4-7388-4171-8C69-1E8359308D66}" presName="background3" presStyleLbl="node3" presStyleIdx="4" presStyleCnt="8"/>
      <dgm:spPr/>
      <dgm:t>
        <a:bodyPr/>
        <a:lstStyle/>
        <a:p>
          <a:endParaRPr lang="en-US"/>
        </a:p>
      </dgm:t>
    </dgm:pt>
    <dgm:pt modelId="{D5D5730F-893D-4640-86E5-8E2D20A6A2D5}" type="pres">
      <dgm:prSet presAssocID="{06C1FEF4-7388-4171-8C69-1E8359308D66}" presName="text3" presStyleLbl="fgAcc3" presStyleIdx="4" presStyleCnt="8" custScaleY="214860">
        <dgm:presLayoutVars>
          <dgm:chPref val="3"/>
        </dgm:presLayoutVars>
      </dgm:prSet>
      <dgm:spPr/>
      <dgm:t>
        <a:bodyPr/>
        <a:lstStyle/>
        <a:p>
          <a:endParaRPr lang="en-US"/>
        </a:p>
      </dgm:t>
    </dgm:pt>
    <dgm:pt modelId="{6B0722BC-AB5C-47E9-9E84-D788CD632FBD}" type="pres">
      <dgm:prSet presAssocID="{06C1FEF4-7388-4171-8C69-1E8359308D66}" presName="hierChild4" presStyleCnt="0"/>
      <dgm:spPr/>
      <dgm:t>
        <a:bodyPr/>
        <a:lstStyle/>
        <a:p>
          <a:endParaRPr lang="en-US"/>
        </a:p>
      </dgm:t>
    </dgm:pt>
    <dgm:pt modelId="{177500EE-5777-467B-8FF7-2A1B00E2E7C7}" type="pres">
      <dgm:prSet presAssocID="{892C8622-A462-4E20-8238-0B92A7370FB9}" presName="Name10" presStyleLbl="parChTrans1D2" presStyleIdx="5" presStyleCnt="8"/>
      <dgm:spPr/>
      <dgm:t>
        <a:bodyPr/>
        <a:lstStyle/>
        <a:p>
          <a:endParaRPr lang="en-US"/>
        </a:p>
      </dgm:t>
    </dgm:pt>
    <dgm:pt modelId="{B836CE5A-B731-4254-9C52-D8CDF6A4957E}" type="pres">
      <dgm:prSet presAssocID="{D744BD6C-31BC-4FC2-9902-546CD12CFED7}" presName="hierRoot2" presStyleCnt="0"/>
      <dgm:spPr/>
      <dgm:t>
        <a:bodyPr/>
        <a:lstStyle/>
        <a:p>
          <a:endParaRPr lang="en-US"/>
        </a:p>
      </dgm:t>
    </dgm:pt>
    <dgm:pt modelId="{96869B17-562B-418A-8378-BD7008D19A16}" type="pres">
      <dgm:prSet presAssocID="{D744BD6C-31BC-4FC2-9902-546CD12CFED7}" presName="composite2" presStyleCnt="0"/>
      <dgm:spPr/>
      <dgm:t>
        <a:bodyPr/>
        <a:lstStyle/>
        <a:p>
          <a:endParaRPr lang="en-US"/>
        </a:p>
      </dgm:t>
    </dgm:pt>
    <dgm:pt modelId="{9ABDEE0B-7B49-489F-AB62-E1A9EA76CDE5}" type="pres">
      <dgm:prSet presAssocID="{D744BD6C-31BC-4FC2-9902-546CD12CFED7}" presName="background2" presStyleLbl="node2" presStyleIdx="5" presStyleCnt="8"/>
      <dgm:spPr/>
      <dgm:t>
        <a:bodyPr/>
        <a:lstStyle/>
        <a:p>
          <a:endParaRPr lang="en-US"/>
        </a:p>
      </dgm:t>
    </dgm:pt>
    <dgm:pt modelId="{FCC94011-F41C-4AEE-8520-CDC142867F81}" type="pres">
      <dgm:prSet presAssocID="{D744BD6C-31BC-4FC2-9902-546CD12CFED7}" presName="text2" presStyleLbl="fgAcc2" presStyleIdx="5" presStyleCnt="8" custScaleX="124323">
        <dgm:presLayoutVars>
          <dgm:chPref val="3"/>
        </dgm:presLayoutVars>
      </dgm:prSet>
      <dgm:spPr/>
      <dgm:t>
        <a:bodyPr/>
        <a:lstStyle/>
        <a:p>
          <a:endParaRPr lang="en-US"/>
        </a:p>
      </dgm:t>
    </dgm:pt>
    <dgm:pt modelId="{316332AC-29E8-4A84-9B2C-0161BE964957}" type="pres">
      <dgm:prSet presAssocID="{D744BD6C-31BC-4FC2-9902-546CD12CFED7}" presName="hierChild3" presStyleCnt="0"/>
      <dgm:spPr/>
      <dgm:t>
        <a:bodyPr/>
        <a:lstStyle/>
        <a:p>
          <a:endParaRPr lang="en-US"/>
        </a:p>
      </dgm:t>
    </dgm:pt>
    <dgm:pt modelId="{137D8441-CA6A-426B-9914-4F7D5DA2BF73}" type="pres">
      <dgm:prSet presAssocID="{8DC00CF5-8027-429F-9E7A-D7C31AFBE2C8}" presName="Name17" presStyleLbl="parChTrans1D3" presStyleIdx="5" presStyleCnt="8"/>
      <dgm:spPr/>
      <dgm:t>
        <a:bodyPr/>
        <a:lstStyle/>
        <a:p>
          <a:endParaRPr lang="en-US"/>
        </a:p>
      </dgm:t>
    </dgm:pt>
    <dgm:pt modelId="{AD5CB302-C2FB-4659-A935-D7AFE32745E2}" type="pres">
      <dgm:prSet presAssocID="{E8B7038B-2266-4B82-96BA-DA4BF125E96A}" presName="hierRoot3" presStyleCnt="0"/>
      <dgm:spPr/>
      <dgm:t>
        <a:bodyPr/>
        <a:lstStyle/>
        <a:p>
          <a:endParaRPr lang="en-US"/>
        </a:p>
      </dgm:t>
    </dgm:pt>
    <dgm:pt modelId="{CE34EA00-431A-4DB6-ADBC-7EA4E6E302BF}" type="pres">
      <dgm:prSet presAssocID="{E8B7038B-2266-4B82-96BA-DA4BF125E96A}" presName="composite3" presStyleCnt="0"/>
      <dgm:spPr/>
      <dgm:t>
        <a:bodyPr/>
        <a:lstStyle/>
        <a:p>
          <a:endParaRPr lang="en-US"/>
        </a:p>
      </dgm:t>
    </dgm:pt>
    <dgm:pt modelId="{79338660-B07D-4E4A-9832-77D8E25EA054}" type="pres">
      <dgm:prSet presAssocID="{E8B7038B-2266-4B82-96BA-DA4BF125E96A}" presName="background3" presStyleLbl="node3" presStyleIdx="5" presStyleCnt="8"/>
      <dgm:spPr/>
      <dgm:t>
        <a:bodyPr/>
        <a:lstStyle/>
        <a:p>
          <a:endParaRPr lang="en-US"/>
        </a:p>
      </dgm:t>
    </dgm:pt>
    <dgm:pt modelId="{5438BD28-4454-4A8C-914B-7B85CF15C6F1}" type="pres">
      <dgm:prSet presAssocID="{E8B7038B-2266-4B82-96BA-DA4BF125E96A}" presName="text3" presStyleLbl="fgAcc3" presStyleIdx="5" presStyleCnt="8" custScaleX="118206" custScaleY="255920">
        <dgm:presLayoutVars>
          <dgm:chPref val="3"/>
        </dgm:presLayoutVars>
      </dgm:prSet>
      <dgm:spPr/>
      <dgm:t>
        <a:bodyPr/>
        <a:lstStyle/>
        <a:p>
          <a:endParaRPr lang="en-US"/>
        </a:p>
      </dgm:t>
    </dgm:pt>
    <dgm:pt modelId="{E0061DDD-6048-474B-BA11-43123362547A}" type="pres">
      <dgm:prSet presAssocID="{E8B7038B-2266-4B82-96BA-DA4BF125E96A}" presName="hierChild4" presStyleCnt="0"/>
      <dgm:spPr/>
      <dgm:t>
        <a:bodyPr/>
        <a:lstStyle/>
        <a:p>
          <a:endParaRPr lang="en-US"/>
        </a:p>
      </dgm:t>
    </dgm:pt>
    <dgm:pt modelId="{B7E05CD2-8F2E-4B9B-87A6-255F9863221B}" type="pres">
      <dgm:prSet presAssocID="{F20BF037-BA7B-4F02-8F49-FB19C2983AE7}" presName="Name10" presStyleLbl="parChTrans1D2" presStyleIdx="6" presStyleCnt="8"/>
      <dgm:spPr/>
      <dgm:t>
        <a:bodyPr/>
        <a:lstStyle/>
        <a:p>
          <a:endParaRPr lang="en-US"/>
        </a:p>
      </dgm:t>
    </dgm:pt>
    <dgm:pt modelId="{43FD0347-1649-4677-B3EA-783F7422399A}" type="pres">
      <dgm:prSet presAssocID="{F4922C4C-741F-481F-85A1-F58A2A0B3ED5}" presName="hierRoot2" presStyleCnt="0"/>
      <dgm:spPr/>
      <dgm:t>
        <a:bodyPr/>
        <a:lstStyle/>
        <a:p>
          <a:endParaRPr lang="en-US"/>
        </a:p>
      </dgm:t>
    </dgm:pt>
    <dgm:pt modelId="{EC47AA79-CF05-4B2E-BE18-158D4BD64B81}" type="pres">
      <dgm:prSet presAssocID="{F4922C4C-741F-481F-85A1-F58A2A0B3ED5}" presName="composite2" presStyleCnt="0"/>
      <dgm:spPr/>
      <dgm:t>
        <a:bodyPr/>
        <a:lstStyle/>
        <a:p>
          <a:endParaRPr lang="en-US"/>
        </a:p>
      </dgm:t>
    </dgm:pt>
    <dgm:pt modelId="{4517021E-D865-4AA4-8EE8-078267C68E4F}" type="pres">
      <dgm:prSet presAssocID="{F4922C4C-741F-481F-85A1-F58A2A0B3ED5}" presName="background2" presStyleLbl="node2" presStyleIdx="6" presStyleCnt="8"/>
      <dgm:spPr/>
      <dgm:t>
        <a:bodyPr/>
        <a:lstStyle/>
        <a:p>
          <a:endParaRPr lang="en-US"/>
        </a:p>
      </dgm:t>
    </dgm:pt>
    <dgm:pt modelId="{5FCD30A8-6BDA-4C7D-8C85-603E5C4F56AD}" type="pres">
      <dgm:prSet presAssocID="{F4922C4C-741F-481F-85A1-F58A2A0B3ED5}" presName="text2" presStyleLbl="fgAcc2" presStyleIdx="6" presStyleCnt="8" custScaleX="110692">
        <dgm:presLayoutVars>
          <dgm:chPref val="3"/>
        </dgm:presLayoutVars>
      </dgm:prSet>
      <dgm:spPr/>
      <dgm:t>
        <a:bodyPr/>
        <a:lstStyle/>
        <a:p>
          <a:endParaRPr lang="en-US"/>
        </a:p>
      </dgm:t>
    </dgm:pt>
    <dgm:pt modelId="{6C38FE29-CB2A-4674-AE59-79A5115226D8}" type="pres">
      <dgm:prSet presAssocID="{F4922C4C-741F-481F-85A1-F58A2A0B3ED5}" presName="hierChild3" presStyleCnt="0"/>
      <dgm:spPr/>
      <dgm:t>
        <a:bodyPr/>
        <a:lstStyle/>
        <a:p>
          <a:endParaRPr lang="en-US"/>
        </a:p>
      </dgm:t>
    </dgm:pt>
    <dgm:pt modelId="{65C217FD-2A30-4C85-8DB6-75E74E224C20}" type="pres">
      <dgm:prSet presAssocID="{5BEEDB67-9DAE-4BD8-BF45-9F1E2546CD0E}" presName="Name17" presStyleLbl="parChTrans1D3" presStyleIdx="6" presStyleCnt="8"/>
      <dgm:spPr/>
      <dgm:t>
        <a:bodyPr/>
        <a:lstStyle/>
        <a:p>
          <a:endParaRPr lang="en-US"/>
        </a:p>
      </dgm:t>
    </dgm:pt>
    <dgm:pt modelId="{136558CF-16A1-4A5A-B2BB-723AA1C5F030}" type="pres">
      <dgm:prSet presAssocID="{56B7A8F8-5F0A-47D7-9198-F52D3BEC0333}" presName="hierRoot3" presStyleCnt="0"/>
      <dgm:spPr/>
      <dgm:t>
        <a:bodyPr/>
        <a:lstStyle/>
        <a:p>
          <a:endParaRPr lang="en-US"/>
        </a:p>
      </dgm:t>
    </dgm:pt>
    <dgm:pt modelId="{B2EE2AB4-B069-4D12-9964-89BCE49EE769}" type="pres">
      <dgm:prSet presAssocID="{56B7A8F8-5F0A-47D7-9198-F52D3BEC0333}" presName="composite3" presStyleCnt="0"/>
      <dgm:spPr/>
      <dgm:t>
        <a:bodyPr/>
        <a:lstStyle/>
        <a:p>
          <a:endParaRPr lang="en-US"/>
        </a:p>
      </dgm:t>
    </dgm:pt>
    <dgm:pt modelId="{04EC8EB3-B833-4CC3-A064-08596980CAEA}" type="pres">
      <dgm:prSet presAssocID="{56B7A8F8-5F0A-47D7-9198-F52D3BEC0333}" presName="background3" presStyleLbl="node3" presStyleIdx="6" presStyleCnt="8"/>
      <dgm:spPr/>
      <dgm:t>
        <a:bodyPr/>
        <a:lstStyle/>
        <a:p>
          <a:endParaRPr lang="en-US"/>
        </a:p>
      </dgm:t>
    </dgm:pt>
    <dgm:pt modelId="{9FABF85A-5252-404A-B6C2-EE9E10D13B75}" type="pres">
      <dgm:prSet presAssocID="{56B7A8F8-5F0A-47D7-9198-F52D3BEC0333}" presName="text3" presStyleLbl="fgAcc3" presStyleIdx="6" presStyleCnt="8" custScaleX="114391" custScaleY="261616">
        <dgm:presLayoutVars>
          <dgm:chPref val="3"/>
        </dgm:presLayoutVars>
      </dgm:prSet>
      <dgm:spPr/>
      <dgm:t>
        <a:bodyPr/>
        <a:lstStyle/>
        <a:p>
          <a:endParaRPr lang="en-US"/>
        </a:p>
      </dgm:t>
    </dgm:pt>
    <dgm:pt modelId="{7B40AE55-82FE-4FB4-B43D-FA134178315E}" type="pres">
      <dgm:prSet presAssocID="{56B7A8F8-5F0A-47D7-9198-F52D3BEC0333}" presName="hierChild4" presStyleCnt="0"/>
      <dgm:spPr/>
      <dgm:t>
        <a:bodyPr/>
        <a:lstStyle/>
        <a:p>
          <a:endParaRPr lang="en-US"/>
        </a:p>
      </dgm:t>
    </dgm:pt>
    <dgm:pt modelId="{98048D55-AD85-4B8C-AC20-DE8A0F5C27D6}" type="pres">
      <dgm:prSet presAssocID="{33336715-3665-47A1-87E8-98C908F5F376}" presName="Name10" presStyleLbl="parChTrans1D2" presStyleIdx="7" presStyleCnt="8"/>
      <dgm:spPr/>
      <dgm:t>
        <a:bodyPr/>
        <a:lstStyle/>
        <a:p>
          <a:endParaRPr lang="en-US"/>
        </a:p>
      </dgm:t>
    </dgm:pt>
    <dgm:pt modelId="{E47FA6C3-F928-4648-A554-71D06CCCA209}" type="pres">
      <dgm:prSet presAssocID="{06817947-047C-4398-861B-C1CFA08F442E}" presName="hierRoot2" presStyleCnt="0"/>
      <dgm:spPr/>
      <dgm:t>
        <a:bodyPr/>
        <a:lstStyle/>
        <a:p>
          <a:endParaRPr lang="en-US"/>
        </a:p>
      </dgm:t>
    </dgm:pt>
    <dgm:pt modelId="{8F16D0B7-0ACF-41C8-B1CF-0EAC72BBC1F6}" type="pres">
      <dgm:prSet presAssocID="{06817947-047C-4398-861B-C1CFA08F442E}" presName="composite2" presStyleCnt="0"/>
      <dgm:spPr/>
      <dgm:t>
        <a:bodyPr/>
        <a:lstStyle/>
        <a:p>
          <a:endParaRPr lang="en-US"/>
        </a:p>
      </dgm:t>
    </dgm:pt>
    <dgm:pt modelId="{0FEA1845-7281-4718-86C6-5F390B8DEE5E}" type="pres">
      <dgm:prSet presAssocID="{06817947-047C-4398-861B-C1CFA08F442E}" presName="background2" presStyleLbl="node2" presStyleIdx="7" presStyleCnt="8"/>
      <dgm:spPr/>
      <dgm:t>
        <a:bodyPr/>
        <a:lstStyle/>
        <a:p>
          <a:endParaRPr lang="en-US"/>
        </a:p>
      </dgm:t>
    </dgm:pt>
    <dgm:pt modelId="{A770E3FD-BDE1-42C2-A775-01D520D1B70F}" type="pres">
      <dgm:prSet presAssocID="{06817947-047C-4398-861B-C1CFA08F442E}" presName="text2" presStyleLbl="fgAcc2" presStyleIdx="7" presStyleCnt="8" custScaleX="99628">
        <dgm:presLayoutVars>
          <dgm:chPref val="3"/>
        </dgm:presLayoutVars>
      </dgm:prSet>
      <dgm:spPr/>
      <dgm:t>
        <a:bodyPr/>
        <a:lstStyle/>
        <a:p>
          <a:endParaRPr lang="en-US"/>
        </a:p>
      </dgm:t>
    </dgm:pt>
    <dgm:pt modelId="{D58B9666-D953-4710-9ABB-F34F07075B9A}" type="pres">
      <dgm:prSet presAssocID="{06817947-047C-4398-861B-C1CFA08F442E}" presName="hierChild3" presStyleCnt="0"/>
      <dgm:spPr/>
      <dgm:t>
        <a:bodyPr/>
        <a:lstStyle/>
        <a:p>
          <a:endParaRPr lang="en-US"/>
        </a:p>
      </dgm:t>
    </dgm:pt>
    <dgm:pt modelId="{5D606D42-CCC8-431B-A409-3372258D5F92}" type="pres">
      <dgm:prSet presAssocID="{2314FDF4-755C-4CCE-BE7B-0C3D3E6D94B8}" presName="Name17" presStyleLbl="parChTrans1D3" presStyleIdx="7" presStyleCnt="8"/>
      <dgm:spPr/>
      <dgm:t>
        <a:bodyPr/>
        <a:lstStyle/>
        <a:p>
          <a:endParaRPr lang="en-US"/>
        </a:p>
      </dgm:t>
    </dgm:pt>
    <dgm:pt modelId="{7AB09397-95F5-43DB-BFA5-E944BFE48ED9}" type="pres">
      <dgm:prSet presAssocID="{B1E99E25-BFAB-470D-8AD9-D9A837C5D0D3}" presName="hierRoot3" presStyleCnt="0"/>
      <dgm:spPr/>
      <dgm:t>
        <a:bodyPr/>
        <a:lstStyle/>
        <a:p>
          <a:endParaRPr lang="en-US"/>
        </a:p>
      </dgm:t>
    </dgm:pt>
    <dgm:pt modelId="{12B05A7C-157E-4ED5-A493-5777D883F799}" type="pres">
      <dgm:prSet presAssocID="{B1E99E25-BFAB-470D-8AD9-D9A837C5D0D3}" presName="composite3" presStyleCnt="0"/>
      <dgm:spPr/>
      <dgm:t>
        <a:bodyPr/>
        <a:lstStyle/>
        <a:p>
          <a:endParaRPr lang="en-US"/>
        </a:p>
      </dgm:t>
    </dgm:pt>
    <dgm:pt modelId="{FD65B0CB-4935-4421-A209-AE56421EF986}" type="pres">
      <dgm:prSet presAssocID="{B1E99E25-BFAB-470D-8AD9-D9A837C5D0D3}" presName="background3" presStyleLbl="node3" presStyleIdx="7" presStyleCnt="8"/>
      <dgm:spPr/>
      <dgm:t>
        <a:bodyPr/>
        <a:lstStyle/>
        <a:p>
          <a:endParaRPr lang="en-US"/>
        </a:p>
      </dgm:t>
    </dgm:pt>
    <dgm:pt modelId="{8CF30AE8-5938-4396-901B-B977F7B06A46}" type="pres">
      <dgm:prSet presAssocID="{B1E99E25-BFAB-470D-8AD9-D9A837C5D0D3}" presName="text3" presStyleLbl="fgAcc3" presStyleIdx="7" presStyleCnt="8" custScaleY="184976">
        <dgm:presLayoutVars>
          <dgm:chPref val="3"/>
        </dgm:presLayoutVars>
      </dgm:prSet>
      <dgm:spPr/>
      <dgm:t>
        <a:bodyPr/>
        <a:lstStyle/>
        <a:p>
          <a:endParaRPr lang="en-US"/>
        </a:p>
      </dgm:t>
    </dgm:pt>
    <dgm:pt modelId="{54AF0A28-EAAE-48A5-A26E-5B51EED56772}" type="pres">
      <dgm:prSet presAssocID="{B1E99E25-BFAB-470D-8AD9-D9A837C5D0D3}" presName="hierChild4" presStyleCnt="0"/>
      <dgm:spPr/>
      <dgm:t>
        <a:bodyPr/>
        <a:lstStyle/>
        <a:p>
          <a:endParaRPr lang="en-US"/>
        </a:p>
      </dgm:t>
    </dgm:pt>
  </dgm:ptLst>
  <dgm:cxnLst>
    <dgm:cxn modelId="{F48040F4-FF55-43B2-821F-15C2D28CA8E7}" type="presOf" srcId="{967EEEE8-B04A-442F-8657-2B1ED86DA53B}" destId="{3D320A81-5510-4706-A537-EA714B415711}" srcOrd="0" destOrd="0" presId="urn:microsoft.com/office/officeart/2005/8/layout/hierarchy1"/>
    <dgm:cxn modelId="{693B2A3A-1C45-4893-B385-3F44897AF9A7}" type="presOf" srcId="{D744BD6C-31BC-4FC2-9902-546CD12CFED7}" destId="{FCC94011-F41C-4AEE-8520-CDC142867F81}" srcOrd="0" destOrd="0" presId="urn:microsoft.com/office/officeart/2005/8/layout/hierarchy1"/>
    <dgm:cxn modelId="{3275AE35-98E0-4FC9-8833-60769C019565}" type="presOf" srcId="{5D5285CA-AB16-4B61-9ED6-FFD0A8805817}" destId="{62D83676-CAE0-4F60-839E-F9522C363AE0}" srcOrd="0" destOrd="0" presId="urn:microsoft.com/office/officeart/2005/8/layout/hierarchy1"/>
    <dgm:cxn modelId="{320CA63B-41C5-44E8-9083-62E8B2931D0F}" type="presOf" srcId="{8DC00CF5-8027-429F-9E7A-D7C31AFBE2C8}" destId="{137D8441-CA6A-426B-9914-4F7D5DA2BF73}" srcOrd="0" destOrd="0" presId="urn:microsoft.com/office/officeart/2005/8/layout/hierarchy1"/>
    <dgm:cxn modelId="{D9667AB8-6DBB-4CE1-9198-8389121AD393}" type="presOf" srcId="{7C66FA25-8F62-4737-8BD9-13CB2078D2E3}" destId="{BC1DE637-735F-4B5B-ADC8-8C430B4AF6C4}" srcOrd="0" destOrd="0" presId="urn:microsoft.com/office/officeart/2005/8/layout/hierarchy1"/>
    <dgm:cxn modelId="{76573C2D-08D9-4914-AB86-8CE8B2F15E46}" type="presOf" srcId="{A8A5E368-7604-4555-B397-30A57A5D8980}" destId="{6DB34763-2E42-4851-91D8-5B8DBEA4D21F}" srcOrd="0" destOrd="0" presId="urn:microsoft.com/office/officeart/2005/8/layout/hierarchy1"/>
    <dgm:cxn modelId="{3A357150-04FE-4C1E-B20D-E0B7DA570558}" type="presOf" srcId="{41744892-79D8-44A7-8772-DF6C64E4239F}" destId="{776F5E93-3881-47A9-904F-7D67FE7AC6AE}" srcOrd="0" destOrd="0" presId="urn:microsoft.com/office/officeart/2005/8/layout/hierarchy1"/>
    <dgm:cxn modelId="{354E21B9-F522-466A-9692-67439153A29A}" type="presOf" srcId="{D1289FDC-AA5F-460E-A333-9B7BB1227233}" destId="{7507CD72-D8B3-4A1D-AC12-77DA06DBA069}" srcOrd="0" destOrd="0" presId="urn:microsoft.com/office/officeart/2005/8/layout/hierarchy1"/>
    <dgm:cxn modelId="{282A4500-5E49-4823-954E-E5DE307E38B0}" type="presOf" srcId="{958C0356-76C4-4D29-A074-D4FDEB50EE59}" destId="{11C252ED-3989-4E61-B030-7853FE5C5C17}" srcOrd="0" destOrd="0" presId="urn:microsoft.com/office/officeart/2005/8/layout/hierarchy1"/>
    <dgm:cxn modelId="{471E0357-E4B5-4AF8-B52C-516F68B363F4}" type="presOf" srcId="{56B7A8F8-5F0A-47D7-9198-F52D3BEC0333}" destId="{9FABF85A-5252-404A-B6C2-EE9E10D13B75}" srcOrd="0" destOrd="0" presId="urn:microsoft.com/office/officeart/2005/8/layout/hierarchy1"/>
    <dgm:cxn modelId="{04997F53-CF05-48F4-9B9A-9EDAFBE7AEE4}" srcId="{0955F08F-7AF9-44F5-93A2-10C46B81F071}" destId="{8BC721C1-EEE8-4CEB-8B73-74F726F0BA0F}" srcOrd="4" destOrd="0" parTransId="{EE57A080-5B82-466E-B991-609AEAFF4252}" sibTransId="{33391297-AD50-4210-8D0E-779D11BC318B}"/>
    <dgm:cxn modelId="{5922A51B-12A8-4D67-8F43-B99F310742AF}" srcId="{D744BD6C-31BC-4FC2-9902-546CD12CFED7}" destId="{E8B7038B-2266-4B82-96BA-DA4BF125E96A}" srcOrd="0" destOrd="0" parTransId="{8DC00CF5-8027-429F-9E7A-D7C31AFBE2C8}" sibTransId="{63F2A6E2-B14E-4F39-91CB-482ECDDF0F23}"/>
    <dgm:cxn modelId="{4A23CED7-66A1-477E-BE5D-3F85C69DA2F8}" srcId="{0955F08F-7AF9-44F5-93A2-10C46B81F071}" destId="{06817947-047C-4398-861B-C1CFA08F442E}" srcOrd="7" destOrd="0" parTransId="{33336715-3665-47A1-87E8-98C908F5F376}" sibTransId="{973E082C-382C-4271-9862-5F9E2AD0A4A3}"/>
    <dgm:cxn modelId="{440182A4-E92D-42E4-A9D2-7E364EEF382D}" type="presOf" srcId="{238BD7DB-3886-4C0E-8729-3739924F7CA8}" destId="{DED82DA6-8E2F-452A-8F26-B84B32B06FD4}" srcOrd="0" destOrd="0" presId="urn:microsoft.com/office/officeart/2005/8/layout/hierarchy1"/>
    <dgm:cxn modelId="{8E093863-8AD1-46D2-8345-1AF085537D20}" srcId="{0955F08F-7AF9-44F5-93A2-10C46B81F071}" destId="{6B4A5ED6-C217-4A95-A7C9-D4989DA50AA4}" srcOrd="1" destOrd="0" parTransId="{B72750AB-019E-4C7C-BDB4-588921517EA6}" sibTransId="{16D3E604-14A0-49B7-8566-DE0FABC7F83F}"/>
    <dgm:cxn modelId="{72568A8E-A394-4B21-844E-12D935684520}" type="presOf" srcId="{E8B7038B-2266-4B82-96BA-DA4BF125E96A}" destId="{5438BD28-4454-4A8C-914B-7B85CF15C6F1}" srcOrd="0" destOrd="0" presId="urn:microsoft.com/office/officeart/2005/8/layout/hierarchy1"/>
    <dgm:cxn modelId="{C285689C-0E50-4219-A39C-ACDDAB6F19E2}" type="presOf" srcId="{BCBE0E62-A76F-4784-ABBA-6D14E14CAE46}" destId="{EDC860FD-3D93-44CD-BD03-DC9D0BD47548}" srcOrd="0" destOrd="0" presId="urn:microsoft.com/office/officeart/2005/8/layout/hierarchy1"/>
    <dgm:cxn modelId="{22E7F2B9-3F2E-4BD5-835F-BAEE7787322D}" srcId="{27DBAE8A-398B-431F-80BC-50D06258EA72}" destId="{0955F08F-7AF9-44F5-93A2-10C46B81F071}" srcOrd="0" destOrd="0" parTransId="{D959CF89-65B3-4868-B0AD-59EBB59EDA08}" sibTransId="{EB0A53A5-0689-448A-8572-E1DB86D3E961}"/>
    <dgm:cxn modelId="{F6A15A5F-251E-4FDE-B369-867B0E7D8D1F}" srcId="{6B4A5ED6-C217-4A95-A7C9-D4989DA50AA4}" destId="{5C3BDC29-8A8B-4CAD-BB92-4896BD408CDB}" srcOrd="0" destOrd="0" parTransId="{238BD7DB-3886-4C0E-8729-3739924F7CA8}" sibTransId="{F622F40E-BD55-4133-8E21-B7FEF2FCA376}"/>
    <dgm:cxn modelId="{E002FE34-06A7-4391-9492-AA6147808284}" srcId="{06817947-047C-4398-861B-C1CFA08F442E}" destId="{B1E99E25-BFAB-470D-8AD9-D9A837C5D0D3}" srcOrd="0" destOrd="0" parTransId="{2314FDF4-755C-4CCE-BE7B-0C3D3E6D94B8}" sibTransId="{3213A0FB-6EFB-4325-AE44-1B32904772A0}"/>
    <dgm:cxn modelId="{2EA76FE9-08C3-4A66-B0F9-2547A08B5AEC}" type="presOf" srcId="{0955F08F-7AF9-44F5-93A2-10C46B81F071}" destId="{AF7A786A-2E4C-4A25-A1F1-BC0A3D5BCC61}" srcOrd="0" destOrd="0" presId="urn:microsoft.com/office/officeart/2005/8/layout/hierarchy1"/>
    <dgm:cxn modelId="{5D4606BA-5CED-4539-A3DF-2C239B8CAE78}" type="presOf" srcId="{5C3BDC29-8A8B-4CAD-BB92-4896BD408CDB}" destId="{BAE5838B-5B41-48D4-A9CD-18AEA504B39C}" srcOrd="0" destOrd="0" presId="urn:microsoft.com/office/officeart/2005/8/layout/hierarchy1"/>
    <dgm:cxn modelId="{82581C43-88C2-4166-985B-16E3B6E891E2}" srcId="{A8A5E368-7604-4555-B397-30A57A5D8980}" destId="{683B6442-D08D-4061-A1FF-8BA22D34D916}" srcOrd="0" destOrd="0" parTransId="{D1289FDC-AA5F-460E-A333-9B7BB1227233}" sibTransId="{1F9AB8E7-3E95-48F0-AEED-096E80782109}"/>
    <dgm:cxn modelId="{0C7C80E6-C6E0-4EA1-BB84-F19CDBD84A2F}" type="presOf" srcId="{EED3040A-EA29-4216-8E6A-0802A0D063F5}" destId="{DFE70DD6-1830-463D-888C-FD9BEF7D427D}" srcOrd="0" destOrd="0" presId="urn:microsoft.com/office/officeart/2005/8/layout/hierarchy1"/>
    <dgm:cxn modelId="{6967E40A-15EB-49A7-9454-D9C8195020EF}" type="presOf" srcId="{B72750AB-019E-4C7C-BDB4-588921517EA6}" destId="{47D89B18-BB16-483D-8EF5-85040F036237}" srcOrd="0" destOrd="0" presId="urn:microsoft.com/office/officeart/2005/8/layout/hierarchy1"/>
    <dgm:cxn modelId="{7005EEE9-4DAC-4504-B73C-7E8CE8F82E61}" type="presOf" srcId="{33336715-3665-47A1-87E8-98C908F5F376}" destId="{98048D55-AD85-4B8C-AC20-DE8A0F5C27D6}" srcOrd="0" destOrd="0" presId="urn:microsoft.com/office/officeart/2005/8/layout/hierarchy1"/>
    <dgm:cxn modelId="{BE490A33-5570-41B4-B5C7-BC9B2D67BCFB}" type="presOf" srcId="{F4922C4C-741F-481F-85A1-F58A2A0B3ED5}" destId="{5FCD30A8-6BDA-4C7D-8C85-603E5C4F56AD}" srcOrd="0" destOrd="0" presId="urn:microsoft.com/office/officeart/2005/8/layout/hierarchy1"/>
    <dgm:cxn modelId="{3891297C-1D81-4BD7-90B4-C5123BB0E033}" type="presOf" srcId="{19055188-AF27-46FA-AF0B-3C0EACD5C07C}" destId="{1FD0C4E9-EE7C-4AB3-AA80-9DED2B19FEE7}" srcOrd="0" destOrd="0" presId="urn:microsoft.com/office/officeart/2005/8/layout/hierarchy1"/>
    <dgm:cxn modelId="{A2E879A5-E08B-4DEE-846C-23C6C3E0DFF7}" type="presOf" srcId="{892C8622-A462-4E20-8238-0B92A7370FB9}" destId="{177500EE-5777-467B-8FF7-2A1B00E2E7C7}" srcOrd="0" destOrd="0" presId="urn:microsoft.com/office/officeart/2005/8/layout/hierarchy1"/>
    <dgm:cxn modelId="{B0D156F7-1E53-4827-B133-AD39E1EAAB94}" srcId="{F4922C4C-741F-481F-85A1-F58A2A0B3ED5}" destId="{56B7A8F8-5F0A-47D7-9198-F52D3BEC0333}" srcOrd="0" destOrd="0" parTransId="{5BEEDB67-9DAE-4BD8-BF45-9F1E2546CD0E}" sibTransId="{77B75E81-BDB0-492A-93F1-696284F811DD}"/>
    <dgm:cxn modelId="{02D8262A-AA2A-4FE1-8ACE-548C278F1DAC}" type="presOf" srcId="{6B4A5ED6-C217-4A95-A7C9-D4989DA50AA4}" destId="{AAD72666-4E5C-4D3E-9F56-F784EC951856}" srcOrd="0" destOrd="0" presId="urn:microsoft.com/office/officeart/2005/8/layout/hierarchy1"/>
    <dgm:cxn modelId="{075BEC4D-A077-4F18-969A-A7AA23C914FE}" srcId="{8BC721C1-EEE8-4CEB-8B73-74F726F0BA0F}" destId="{06C1FEF4-7388-4171-8C69-1E8359308D66}" srcOrd="0" destOrd="0" parTransId="{BCBE0E62-A76F-4784-ABBA-6D14E14CAE46}" sibTransId="{1395CF11-3FBF-4B99-A18F-F27FFC6F55EB}"/>
    <dgm:cxn modelId="{11F5DC14-4FD7-44FC-BD9E-3E753B0CF711}" type="presOf" srcId="{EE57A080-5B82-466E-B991-609AEAFF4252}" destId="{3B25928C-1E1E-45BF-8F53-60C1A32E55CF}" srcOrd="0" destOrd="0" presId="urn:microsoft.com/office/officeart/2005/8/layout/hierarchy1"/>
    <dgm:cxn modelId="{97812A2C-81E2-4EDB-848C-439E96A62FCA}" type="presOf" srcId="{27DBAE8A-398B-431F-80BC-50D06258EA72}" destId="{49E0D8F0-069C-493B-BBB9-AF75DBCBF32E}" srcOrd="0" destOrd="0" presId="urn:microsoft.com/office/officeart/2005/8/layout/hierarchy1"/>
    <dgm:cxn modelId="{E6E340A3-4673-4945-80EB-7408D05B5898}" type="presOf" srcId="{1F08D5F5-861B-4CE4-993A-C192990A344B}" destId="{69120E2C-3BB0-420D-9951-A45590E7794F}" srcOrd="0" destOrd="0" presId="urn:microsoft.com/office/officeart/2005/8/layout/hierarchy1"/>
    <dgm:cxn modelId="{116163D2-A46D-4B29-869C-69831BCA700D}" srcId="{0955F08F-7AF9-44F5-93A2-10C46B81F071}" destId="{D744BD6C-31BC-4FC2-9902-546CD12CFED7}" srcOrd="5" destOrd="0" parTransId="{892C8622-A462-4E20-8238-0B92A7370FB9}" sibTransId="{51A20409-0540-460D-BC57-46961A91648B}"/>
    <dgm:cxn modelId="{2AD75D8E-B977-4336-A916-443732B70C3B}" srcId="{0955F08F-7AF9-44F5-93A2-10C46B81F071}" destId="{19055188-AF27-46FA-AF0B-3C0EACD5C07C}" srcOrd="2" destOrd="0" parTransId="{958C0356-76C4-4D29-A074-D4FDEB50EE59}" sibTransId="{A6F6E9DD-0662-48F6-94DA-86F26E2C31AD}"/>
    <dgm:cxn modelId="{F2066E94-B443-4B9C-AD3B-D509681EB997}" type="presOf" srcId="{F20BF037-BA7B-4F02-8F49-FB19C2983AE7}" destId="{B7E05CD2-8F2E-4B9B-87A6-255F9863221B}" srcOrd="0" destOrd="0" presId="urn:microsoft.com/office/officeart/2005/8/layout/hierarchy1"/>
    <dgm:cxn modelId="{EF6C2F74-82FE-47F0-8FE9-41BCD9CF199E}" type="presOf" srcId="{06817947-047C-4398-861B-C1CFA08F442E}" destId="{A770E3FD-BDE1-42C2-A775-01D520D1B70F}" srcOrd="0" destOrd="0" presId="urn:microsoft.com/office/officeart/2005/8/layout/hierarchy1"/>
    <dgm:cxn modelId="{FACAF99A-5D83-4ED3-93AC-6FFBA32A1873}" srcId="{0955F08F-7AF9-44F5-93A2-10C46B81F071}" destId="{1F08D5F5-861B-4CE4-993A-C192990A344B}" srcOrd="3" destOrd="0" parTransId="{5D5285CA-AB16-4B61-9ED6-FFD0A8805817}" sibTransId="{C817862D-A2F5-4983-8523-4A9A61B655E1}"/>
    <dgm:cxn modelId="{1A6E401D-EBD4-4319-A958-99C6018031D8}" type="presOf" srcId="{5BEEDB67-9DAE-4BD8-BF45-9F1E2546CD0E}" destId="{65C217FD-2A30-4C85-8DB6-75E74E224C20}" srcOrd="0" destOrd="0" presId="urn:microsoft.com/office/officeart/2005/8/layout/hierarchy1"/>
    <dgm:cxn modelId="{2BA74071-A5BA-457A-B522-6BC8713EC1EB}" type="presOf" srcId="{683B6442-D08D-4061-A1FF-8BA22D34D916}" destId="{D9906DC0-152F-411B-BCC1-7DD1474E73C9}" srcOrd="0" destOrd="0" presId="urn:microsoft.com/office/officeart/2005/8/layout/hierarchy1"/>
    <dgm:cxn modelId="{994D56B3-B048-4E31-8637-1A97F2419668}" srcId="{0955F08F-7AF9-44F5-93A2-10C46B81F071}" destId="{F4922C4C-741F-481F-85A1-F58A2A0B3ED5}" srcOrd="6" destOrd="0" parTransId="{F20BF037-BA7B-4F02-8F49-FB19C2983AE7}" sibTransId="{D0BA8B11-00B5-477B-B036-2CC2548E8CCA}"/>
    <dgm:cxn modelId="{7C7D90FB-9DE5-4B70-836D-15EB5E679C89}" srcId="{0955F08F-7AF9-44F5-93A2-10C46B81F071}" destId="{A8A5E368-7604-4555-B397-30A57A5D8980}" srcOrd="0" destOrd="0" parTransId="{7C66FA25-8F62-4737-8BD9-13CB2078D2E3}" sibTransId="{BFE5A970-D758-48C0-AC0B-3E632792E7DC}"/>
    <dgm:cxn modelId="{2BD3A35F-EE95-419A-A1A1-A878B922E028}" type="presOf" srcId="{8BC721C1-EEE8-4CEB-8B73-74F726F0BA0F}" destId="{C5591156-E6DA-40EC-8928-859D6871D4F9}" srcOrd="0" destOrd="0" presId="urn:microsoft.com/office/officeart/2005/8/layout/hierarchy1"/>
    <dgm:cxn modelId="{6BAEC866-5449-4C89-81A8-37461772110E}" type="presOf" srcId="{B1E99E25-BFAB-470D-8AD9-D9A837C5D0D3}" destId="{8CF30AE8-5938-4396-901B-B977F7B06A46}" srcOrd="0" destOrd="0" presId="urn:microsoft.com/office/officeart/2005/8/layout/hierarchy1"/>
    <dgm:cxn modelId="{E093D5E2-763A-41F5-8F26-D7EBFA408EB3}" srcId="{19055188-AF27-46FA-AF0B-3C0EACD5C07C}" destId="{E01EC073-F20E-47D5-89C3-87AB644ABE75}" srcOrd="0" destOrd="0" parTransId="{967EEEE8-B04A-442F-8657-2B1ED86DA53B}" sibTransId="{69B582C4-5D7E-4342-870B-FA572E7364DC}"/>
    <dgm:cxn modelId="{E67094E4-9E1F-4D39-BB28-341EC4DA3532}" type="presOf" srcId="{06C1FEF4-7388-4171-8C69-1E8359308D66}" destId="{D5D5730F-893D-4640-86E5-8E2D20A6A2D5}" srcOrd="0" destOrd="0" presId="urn:microsoft.com/office/officeart/2005/8/layout/hierarchy1"/>
    <dgm:cxn modelId="{CC65925C-7437-4EA6-870B-080674FDDFDE}" type="presOf" srcId="{2314FDF4-755C-4CCE-BE7B-0C3D3E6D94B8}" destId="{5D606D42-CCC8-431B-A409-3372258D5F92}" srcOrd="0" destOrd="0" presId="urn:microsoft.com/office/officeart/2005/8/layout/hierarchy1"/>
    <dgm:cxn modelId="{B568E8FC-802B-46BB-AE58-0334B6E33FDC}" type="presOf" srcId="{E01EC073-F20E-47D5-89C3-87AB644ABE75}" destId="{1A583C6D-7394-4F00-8CFC-9F1723B05282}" srcOrd="0" destOrd="0" presId="urn:microsoft.com/office/officeart/2005/8/layout/hierarchy1"/>
    <dgm:cxn modelId="{909409C1-4467-4819-AE7B-51551F0CA4C9}" srcId="{1F08D5F5-861B-4CE4-993A-C192990A344B}" destId="{EED3040A-EA29-4216-8E6A-0802A0D063F5}" srcOrd="0" destOrd="0" parTransId="{41744892-79D8-44A7-8772-DF6C64E4239F}" sibTransId="{5681C66A-ABBA-447C-BF64-06D628132F82}"/>
    <dgm:cxn modelId="{104BF70C-65DA-4528-B393-325C3A996D87}" type="presParOf" srcId="{49E0D8F0-069C-493B-BBB9-AF75DBCBF32E}" destId="{2B18463C-4763-450B-985A-30EB57A02F5E}" srcOrd="0" destOrd="0" presId="urn:microsoft.com/office/officeart/2005/8/layout/hierarchy1"/>
    <dgm:cxn modelId="{4E3D9B07-A9A4-4365-8340-D2B2A698E320}" type="presParOf" srcId="{2B18463C-4763-450B-985A-30EB57A02F5E}" destId="{E78C5890-1D4D-41F9-81D5-6AFF86D0011E}" srcOrd="0" destOrd="0" presId="urn:microsoft.com/office/officeart/2005/8/layout/hierarchy1"/>
    <dgm:cxn modelId="{0EFA255C-42EE-4371-AB53-8451F35B72ED}" type="presParOf" srcId="{E78C5890-1D4D-41F9-81D5-6AFF86D0011E}" destId="{ABB37833-6DD7-463C-BE9A-72060D8F7597}" srcOrd="0" destOrd="0" presId="urn:microsoft.com/office/officeart/2005/8/layout/hierarchy1"/>
    <dgm:cxn modelId="{FE4285FF-39FE-4C43-9807-13F05D8B4294}" type="presParOf" srcId="{E78C5890-1D4D-41F9-81D5-6AFF86D0011E}" destId="{AF7A786A-2E4C-4A25-A1F1-BC0A3D5BCC61}" srcOrd="1" destOrd="0" presId="urn:microsoft.com/office/officeart/2005/8/layout/hierarchy1"/>
    <dgm:cxn modelId="{26ACF0DB-BB36-4BFC-BCEC-BA4A63A6C71D}" type="presParOf" srcId="{2B18463C-4763-450B-985A-30EB57A02F5E}" destId="{DC8165FA-3EFA-4934-BB6F-53DB4D86A6DF}" srcOrd="1" destOrd="0" presId="urn:microsoft.com/office/officeart/2005/8/layout/hierarchy1"/>
    <dgm:cxn modelId="{84FB14F2-D31C-4700-863F-92D65613C3FE}" type="presParOf" srcId="{DC8165FA-3EFA-4934-BB6F-53DB4D86A6DF}" destId="{BC1DE637-735F-4B5B-ADC8-8C430B4AF6C4}" srcOrd="0" destOrd="0" presId="urn:microsoft.com/office/officeart/2005/8/layout/hierarchy1"/>
    <dgm:cxn modelId="{68462F7C-11C9-44C7-9E1A-1C200E93331B}" type="presParOf" srcId="{DC8165FA-3EFA-4934-BB6F-53DB4D86A6DF}" destId="{8EE7C256-6987-4F06-AA52-CF83DDC9CA5A}" srcOrd="1" destOrd="0" presId="urn:microsoft.com/office/officeart/2005/8/layout/hierarchy1"/>
    <dgm:cxn modelId="{B4C74900-222A-4308-A75A-1F1130D894FA}" type="presParOf" srcId="{8EE7C256-6987-4F06-AA52-CF83DDC9CA5A}" destId="{486D5E47-3037-4FE3-9721-FF8D3B48D483}" srcOrd="0" destOrd="0" presId="urn:microsoft.com/office/officeart/2005/8/layout/hierarchy1"/>
    <dgm:cxn modelId="{2A294224-7EBC-425D-88FA-5F0376E1655C}" type="presParOf" srcId="{486D5E47-3037-4FE3-9721-FF8D3B48D483}" destId="{1CACA125-38B5-4B34-ACC7-7B6FA5B83BC0}" srcOrd="0" destOrd="0" presId="urn:microsoft.com/office/officeart/2005/8/layout/hierarchy1"/>
    <dgm:cxn modelId="{8B782CA7-EE26-4255-96BA-D34AE8CBDCB4}" type="presParOf" srcId="{486D5E47-3037-4FE3-9721-FF8D3B48D483}" destId="{6DB34763-2E42-4851-91D8-5B8DBEA4D21F}" srcOrd="1" destOrd="0" presId="urn:microsoft.com/office/officeart/2005/8/layout/hierarchy1"/>
    <dgm:cxn modelId="{4403D89B-F7B2-4B2B-BF05-59FF455FF639}" type="presParOf" srcId="{8EE7C256-6987-4F06-AA52-CF83DDC9CA5A}" destId="{5C40C18A-1817-4E2F-98D4-BF48F5F474A7}" srcOrd="1" destOrd="0" presId="urn:microsoft.com/office/officeart/2005/8/layout/hierarchy1"/>
    <dgm:cxn modelId="{9EA34CA8-C049-4598-A4CC-14DDFC9A0169}" type="presParOf" srcId="{5C40C18A-1817-4E2F-98D4-BF48F5F474A7}" destId="{7507CD72-D8B3-4A1D-AC12-77DA06DBA069}" srcOrd="0" destOrd="0" presId="urn:microsoft.com/office/officeart/2005/8/layout/hierarchy1"/>
    <dgm:cxn modelId="{418BFADF-89DE-4065-B405-019476A81D02}" type="presParOf" srcId="{5C40C18A-1817-4E2F-98D4-BF48F5F474A7}" destId="{740B8F10-EC98-423C-853D-C9B7DF5E7499}" srcOrd="1" destOrd="0" presId="urn:microsoft.com/office/officeart/2005/8/layout/hierarchy1"/>
    <dgm:cxn modelId="{9B2EB9C8-F08C-4539-AF68-3210FD9D7A7F}" type="presParOf" srcId="{740B8F10-EC98-423C-853D-C9B7DF5E7499}" destId="{4CF69395-00F8-4485-9229-E86721BC4ACC}" srcOrd="0" destOrd="0" presId="urn:microsoft.com/office/officeart/2005/8/layout/hierarchy1"/>
    <dgm:cxn modelId="{1B762F56-F2D5-496F-8644-FD0FC251E74B}" type="presParOf" srcId="{4CF69395-00F8-4485-9229-E86721BC4ACC}" destId="{E549195C-E585-48EE-9B6F-41ECD270D427}" srcOrd="0" destOrd="0" presId="urn:microsoft.com/office/officeart/2005/8/layout/hierarchy1"/>
    <dgm:cxn modelId="{D1B71364-7450-49F5-823D-C96C6EE02E2F}" type="presParOf" srcId="{4CF69395-00F8-4485-9229-E86721BC4ACC}" destId="{D9906DC0-152F-411B-BCC1-7DD1474E73C9}" srcOrd="1" destOrd="0" presId="urn:microsoft.com/office/officeart/2005/8/layout/hierarchy1"/>
    <dgm:cxn modelId="{F283DE41-1EED-4195-9F85-4E03D64984A6}" type="presParOf" srcId="{740B8F10-EC98-423C-853D-C9B7DF5E7499}" destId="{3AA3510B-3E0A-49FC-AF02-9C1F9D60AECC}" srcOrd="1" destOrd="0" presId="urn:microsoft.com/office/officeart/2005/8/layout/hierarchy1"/>
    <dgm:cxn modelId="{F6AB971A-CB4D-4B06-BBF5-E945594AEADB}" type="presParOf" srcId="{DC8165FA-3EFA-4934-BB6F-53DB4D86A6DF}" destId="{47D89B18-BB16-483D-8EF5-85040F036237}" srcOrd="2" destOrd="0" presId="urn:microsoft.com/office/officeart/2005/8/layout/hierarchy1"/>
    <dgm:cxn modelId="{35F2B355-2A05-4371-B5AA-EE115CB155B8}" type="presParOf" srcId="{DC8165FA-3EFA-4934-BB6F-53DB4D86A6DF}" destId="{19C5EB4A-9FB8-4B34-98AE-60C73DEA75CF}" srcOrd="3" destOrd="0" presId="urn:microsoft.com/office/officeart/2005/8/layout/hierarchy1"/>
    <dgm:cxn modelId="{534CB0D8-8FA4-49AA-8915-C04CBD6874F0}" type="presParOf" srcId="{19C5EB4A-9FB8-4B34-98AE-60C73DEA75CF}" destId="{9BA72CFB-BF9F-4227-A59D-2EB3B447835C}" srcOrd="0" destOrd="0" presId="urn:microsoft.com/office/officeart/2005/8/layout/hierarchy1"/>
    <dgm:cxn modelId="{A5197175-3145-45A0-9F6B-4601296E6028}" type="presParOf" srcId="{9BA72CFB-BF9F-4227-A59D-2EB3B447835C}" destId="{905D0A58-8D45-400A-B8C3-231C8A5AD598}" srcOrd="0" destOrd="0" presId="urn:microsoft.com/office/officeart/2005/8/layout/hierarchy1"/>
    <dgm:cxn modelId="{CE5E5483-4DFB-4CE0-B429-C198D81E1663}" type="presParOf" srcId="{9BA72CFB-BF9F-4227-A59D-2EB3B447835C}" destId="{AAD72666-4E5C-4D3E-9F56-F784EC951856}" srcOrd="1" destOrd="0" presId="urn:microsoft.com/office/officeart/2005/8/layout/hierarchy1"/>
    <dgm:cxn modelId="{DA4DB24D-951F-4FA4-85E9-30218C7BBA59}" type="presParOf" srcId="{19C5EB4A-9FB8-4B34-98AE-60C73DEA75CF}" destId="{2E73708F-A49F-47FE-BDBB-B24DAD75040B}" srcOrd="1" destOrd="0" presId="urn:microsoft.com/office/officeart/2005/8/layout/hierarchy1"/>
    <dgm:cxn modelId="{93AA1B34-4C51-4769-876B-2469E4BAE15A}" type="presParOf" srcId="{2E73708F-A49F-47FE-BDBB-B24DAD75040B}" destId="{DED82DA6-8E2F-452A-8F26-B84B32B06FD4}" srcOrd="0" destOrd="0" presId="urn:microsoft.com/office/officeart/2005/8/layout/hierarchy1"/>
    <dgm:cxn modelId="{99F5F731-E708-46F7-A483-E2DCC9630B58}" type="presParOf" srcId="{2E73708F-A49F-47FE-BDBB-B24DAD75040B}" destId="{D56F79D8-7A81-4DFC-B4E8-FD3DC103DD51}" srcOrd="1" destOrd="0" presId="urn:microsoft.com/office/officeart/2005/8/layout/hierarchy1"/>
    <dgm:cxn modelId="{CBA5A573-DB2C-4F0B-874C-AED5153F9855}" type="presParOf" srcId="{D56F79D8-7A81-4DFC-B4E8-FD3DC103DD51}" destId="{E9D6E68F-6D9A-425C-8CEE-0C8EDCDE7444}" srcOrd="0" destOrd="0" presId="urn:microsoft.com/office/officeart/2005/8/layout/hierarchy1"/>
    <dgm:cxn modelId="{6FF8D68C-930B-48C0-9E4B-E5BC26E2946F}" type="presParOf" srcId="{E9D6E68F-6D9A-425C-8CEE-0C8EDCDE7444}" destId="{569F23E0-60D4-4F0D-9341-5A71ABEDC35F}" srcOrd="0" destOrd="0" presId="urn:microsoft.com/office/officeart/2005/8/layout/hierarchy1"/>
    <dgm:cxn modelId="{1F6FA35D-D52C-4682-A6D8-13D151EE1F21}" type="presParOf" srcId="{E9D6E68F-6D9A-425C-8CEE-0C8EDCDE7444}" destId="{BAE5838B-5B41-48D4-A9CD-18AEA504B39C}" srcOrd="1" destOrd="0" presId="urn:microsoft.com/office/officeart/2005/8/layout/hierarchy1"/>
    <dgm:cxn modelId="{290234FF-E971-4B1E-80B7-1B272671FC07}" type="presParOf" srcId="{D56F79D8-7A81-4DFC-B4E8-FD3DC103DD51}" destId="{0FAB68BC-F846-409B-ADC9-84C40F741039}" srcOrd="1" destOrd="0" presId="urn:microsoft.com/office/officeart/2005/8/layout/hierarchy1"/>
    <dgm:cxn modelId="{51CC775A-2958-46E1-AE41-05EE1C061430}" type="presParOf" srcId="{DC8165FA-3EFA-4934-BB6F-53DB4D86A6DF}" destId="{11C252ED-3989-4E61-B030-7853FE5C5C17}" srcOrd="4" destOrd="0" presId="urn:microsoft.com/office/officeart/2005/8/layout/hierarchy1"/>
    <dgm:cxn modelId="{E1493208-A92F-4AF8-A81F-438B6098AEC1}" type="presParOf" srcId="{DC8165FA-3EFA-4934-BB6F-53DB4D86A6DF}" destId="{A51CD384-DF39-4163-91F7-2F446E1A47C1}" srcOrd="5" destOrd="0" presId="urn:microsoft.com/office/officeart/2005/8/layout/hierarchy1"/>
    <dgm:cxn modelId="{8C7F3D3C-70B0-43E1-83EF-043AE1DE4D1E}" type="presParOf" srcId="{A51CD384-DF39-4163-91F7-2F446E1A47C1}" destId="{C27F028D-3E1C-4B2F-964E-BBD436B413F4}" srcOrd="0" destOrd="0" presId="urn:microsoft.com/office/officeart/2005/8/layout/hierarchy1"/>
    <dgm:cxn modelId="{5EA2EA30-9A67-4FFA-81D6-28793001F8A9}" type="presParOf" srcId="{C27F028D-3E1C-4B2F-964E-BBD436B413F4}" destId="{42CCDE27-DEAC-4E2F-935E-2098252F3823}" srcOrd="0" destOrd="0" presId="urn:microsoft.com/office/officeart/2005/8/layout/hierarchy1"/>
    <dgm:cxn modelId="{09994812-985D-433A-A80C-9D417A0EC237}" type="presParOf" srcId="{C27F028D-3E1C-4B2F-964E-BBD436B413F4}" destId="{1FD0C4E9-EE7C-4AB3-AA80-9DED2B19FEE7}" srcOrd="1" destOrd="0" presId="urn:microsoft.com/office/officeart/2005/8/layout/hierarchy1"/>
    <dgm:cxn modelId="{6ED47DF1-DC6D-44D9-889E-CFEB4EA15E39}" type="presParOf" srcId="{A51CD384-DF39-4163-91F7-2F446E1A47C1}" destId="{D840CBAE-34F1-4559-A0D2-C04F176ABF60}" srcOrd="1" destOrd="0" presId="urn:microsoft.com/office/officeart/2005/8/layout/hierarchy1"/>
    <dgm:cxn modelId="{EAD4D84B-CB0E-4787-90F2-40A8DC3974BC}" type="presParOf" srcId="{D840CBAE-34F1-4559-A0D2-C04F176ABF60}" destId="{3D320A81-5510-4706-A537-EA714B415711}" srcOrd="0" destOrd="0" presId="urn:microsoft.com/office/officeart/2005/8/layout/hierarchy1"/>
    <dgm:cxn modelId="{6A53FEB9-D297-41B2-9396-2F3276A44041}" type="presParOf" srcId="{D840CBAE-34F1-4559-A0D2-C04F176ABF60}" destId="{849B2CF1-0116-465E-AE8B-9203860023FC}" srcOrd="1" destOrd="0" presId="urn:microsoft.com/office/officeart/2005/8/layout/hierarchy1"/>
    <dgm:cxn modelId="{FAE3E0BA-6888-407E-9D41-51C07078861F}" type="presParOf" srcId="{849B2CF1-0116-465E-AE8B-9203860023FC}" destId="{E07E8A33-9E61-47EA-9161-2C53C84E1B85}" srcOrd="0" destOrd="0" presId="urn:microsoft.com/office/officeart/2005/8/layout/hierarchy1"/>
    <dgm:cxn modelId="{CB0CF0F0-A5C3-4B41-8F6B-B5EA1A8B08DD}" type="presParOf" srcId="{E07E8A33-9E61-47EA-9161-2C53C84E1B85}" destId="{1B47D1D3-8FFD-4DD1-BD78-717F4EB2DCC4}" srcOrd="0" destOrd="0" presId="urn:microsoft.com/office/officeart/2005/8/layout/hierarchy1"/>
    <dgm:cxn modelId="{D54F6E6A-ECB3-46C0-82F6-250ED331BC5D}" type="presParOf" srcId="{E07E8A33-9E61-47EA-9161-2C53C84E1B85}" destId="{1A583C6D-7394-4F00-8CFC-9F1723B05282}" srcOrd="1" destOrd="0" presId="urn:microsoft.com/office/officeart/2005/8/layout/hierarchy1"/>
    <dgm:cxn modelId="{258FEAFA-9C01-42F3-A9F9-F16E78E280B6}" type="presParOf" srcId="{849B2CF1-0116-465E-AE8B-9203860023FC}" destId="{0CFF1F67-18D0-49BA-97A9-0B7B8C848DC9}" srcOrd="1" destOrd="0" presId="urn:microsoft.com/office/officeart/2005/8/layout/hierarchy1"/>
    <dgm:cxn modelId="{2E9439C9-688B-49EB-BFAC-68BC0AF55C3D}" type="presParOf" srcId="{DC8165FA-3EFA-4934-BB6F-53DB4D86A6DF}" destId="{62D83676-CAE0-4F60-839E-F9522C363AE0}" srcOrd="6" destOrd="0" presId="urn:microsoft.com/office/officeart/2005/8/layout/hierarchy1"/>
    <dgm:cxn modelId="{21C6242A-BB69-4411-A984-BE469F178994}" type="presParOf" srcId="{DC8165FA-3EFA-4934-BB6F-53DB4D86A6DF}" destId="{3420E6FD-2F82-4255-BCCF-E45D04059214}" srcOrd="7" destOrd="0" presId="urn:microsoft.com/office/officeart/2005/8/layout/hierarchy1"/>
    <dgm:cxn modelId="{A4758550-6D5E-404A-8BE0-F0D51B8F45B6}" type="presParOf" srcId="{3420E6FD-2F82-4255-BCCF-E45D04059214}" destId="{CA455EE8-550D-4BB0-AF50-40D7DC06F253}" srcOrd="0" destOrd="0" presId="urn:microsoft.com/office/officeart/2005/8/layout/hierarchy1"/>
    <dgm:cxn modelId="{43CE32A1-5503-49EF-94CE-3022BC552416}" type="presParOf" srcId="{CA455EE8-550D-4BB0-AF50-40D7DC06F253}" destId="{90870FAF-C2E6-4009-ABA6-A2727E78F3D9}" srcOrd="0" destOrd="0" presId="urn:microsoft.com/office/officeart/2005/8/layout/hierarchy1"/>
    <dgm:cxn modelId="{6D6F4D9C-05E5-49BD-A76D-D1BAAD6A44A2}" type="presParOf" srcId="{CA455EE8-550D-4BB0-AF50-40D7DC06F253}" destId="{69120E2C-3BB0-420D-9951-A45590E7794F}" srcOrd="1" destOrd="0" presId="urn:microsoft.com/office/officeart/2005/8/layout/hierarchy1"/>
    <dgm:cxn modelId="{C807F5C0-1BDE-4AA7-A8BF-BE5689A96D34}" type="presParOf" srcId="{3420E6FD-2F82-4255-BCCF-E45D04059214}" destId="{43B06332-64F9-44B1-802B-91A24A96D98F}" srcOrd="1" destOrd="0" presId="urn:microsoft.com/office/officeart/2005/8/layout/hierarchy1"/>
    <dgm:cxn modelId="{1CA6B9A7-45DA-4C49-84E5-93D133DD8F63}" type="presParOf" srcId="{43B06332-64F9-44B1-802B-91A24A96D98F}" destId="{776F5E93-3881-47A9-904F-7D67FE7AC6AE}" srcOrd="0" destOrd="0" presId="urn:microsoft.com/office/officeart/2005/8/layout/hierarchy1"/>
    <dgm:cxn modelId="{BBE33324-514A-4D10-9F1C-0F7115A30D85}" type="presParOf" srcId="{43B06332-64F9-44B1-802B-91A24A96D98F}" destId="{09784D17-572E-4F22-8E7F-7C51630772B5}" srcOrd="1" destOrd="0" presId="urn:microsoft.com/office/officeart/2005/8/layout/hierarchy1"/>
    <dgm:cxn modelId="{621B09BB-B27C-4701-BF76-BA69207F56C4}" type="presParOf" srcId="{09784D17-572E-4F22-8E7F-7C51630772B5}" destId="{887268DB-F7C3-457F-97EB-68B5D7ECE99F}" srcOrd="0" destOrd="0" presId="urn:microsoft.com/office/officeart/2005/8/layout/hierarchy1"/>
    <dgm:cxn modelId="{4369C2E6-FA2B-42DF-9851-BE33A75F7110}" type="presParOf" srcId="{887268DB-F7C3-457F-97EB-68B5D7ECE99F}" destId="{81FE96BE-BC24-4C4E-8583-45CD2528B322}" srcOrd="0" destOrd="0" presId="urn:microsoft.com/office/officeart/2005/8/layout/hierarchy1"/>
    <dgm:cxn modelId="{F5E5DC1E-3229-4373-B0B2-70B013B76906}" type="presParOf" srcId="{887268DB-F7C3-457F-97EB-68B5D7ECE99F}" destId="{DFE70DD6-1830-463D-888C-FD9BEF7D427D}" srcOrd="1" destOrd="0" presId="urn:microsoft.com/office/officeart/2005/8/layout/hierarchy1"/>
    <dgm:cxn modelId="{559C120A-5740-4C46-A70D-2421A7946DFA}" type="presParOf" srcId="{09784D17-572E-4F22-8E7F-7C51630772B5}" destId="{BD8BC228-68F3-4256-A43D-F2A2C5BD689C}" srcOrd="1" destOrd="0" presId="urn:microsoft.com/office/officeart/2005/8/layout/hierarchy1"/>
    <dgm:cxn modelId="{F58E6913-869D-4CAA-B23D-7A49201D09EC}" type="presParOf" srcId="{DC8165FA-3EFA-4934-BB6F-53DB4D86A6DF}" destId="{3B25928C-1E1E-45BF-8F53-60C1A32E55CF}" srcOrd="8" destOrd="0" presId="urn:microsoft.com/office/officeart/2005/8/layout/hierarchy1"/>
    <dgm:cxn modelId="{7CB56863-8990-455B-9F5A-0AB2FD2ED0AD}" type="presParOf" srcId="{DC8165FA-3EFA-4934-BB6F-53DB4D86A6DF}" destId="{6E514ABD-8A9C-4FAD-83A1-8A039971B001}" srcOrd="9" destOrd="0" presId="urn:microsoft.com/office/officeart/2005/8/layout/hierarchy1"/>
    <dgm:cxn modelId="{31181A1A-2E98-491A-9F3F-AEC8DAF418C7}" type="presParOf" srcId="{6E514ABD-8A9C-4FAD-83A1-8A039971B001}" destId="{861AEE10-D93A-4350-999F-0F30825767CD}" srcOrd="0" destOrd="0" presId="urn:microsoft.com/office/officeart/2005/8/layout/hierarchy1"/>
    <dgm:cxn modelId="{1E58F036-9937-42EF-A2F3-5853BCF4A6CE}" type="presParOf" srcId="{861AEE10-D93A-4350-999F-0F30825767CD}" destId="{2DA3FE55-ABB4-4195-8EA5-D82D334239E4}" srcOrd="0" destOrd="0" presId="urn:microsoft.com/office/officeart/2005/8/layout/hierarchy1"/>
    <dgm:cxn modelId="{8EEBC92E-B48B-4B56-B0D3-13151C4106D5}" type="presParOf" srcId="{861AEE10-D93A-4350-999F-0F30825767CD}" destId="{C5591156-E6DA-40EC-8928-859D6871D4F9}" srcOrd="1" destOrd="0" presId="urn:microsoft.com/office/officeart/2005/8/layout/hierarchy1"/>
    <dgm:cxn modelId="{F9047298-0A67-4B14-AD5D-36DA8C65EBCD}" type="presParOf" srcId="{6E514ABD-8A9C-4FAD-83A1-8A039971B001}" destId="{6E014E31-D21B-47E4-92A6-1F01C04E7972}" srcOrd="1" destOrd="0" presId="urn:microsoft.com/office/officeart/2005/8/layout/hierarchy1"/>
    <dgm:cxn modelId="{D5E0C7D4-4049-415B-A1A0-E96480E481C6}" type="presParOf" srcId="{6E014E31-D21B-47E4-92A6-1F01C04E7972}" destId="{EDC860FD-3D93-44CD-BD03-DC9D0BD47548}" srcOrd="0" destOrd="0" presId="urn:microsoft.com/office/officeart/2005/8/layout/hierarchy1"/>
    <dgm:cxn modelId="{F934B4C6-BF27-4BDB-96AF-B64BAE0FADB2}" type="presParOf" srcId="{6E014E31-D21B-47E4-92A6-1F01C04E7972}" destId="{F1CCDB6C-EB91-4035-9EC4-80C3104606CD}" srcOrd="1" destOrd="0" presId="urn:microsoft.com/office/officeart/2005/8/layout/hierarchy1"/>
    <dgm:cxn modelId="{9F96E936-C3B8-4FA7-8053-46E6132C8CB4}" type="presParOf" srcId="{F1CCDB6C-EB91-4035-9EC4-80C3104606CD}" destId="{D29B44BB-040C-4BCC-85C5-21FB1A440285}" srcOrd="0" destOrd="0" presId="urn:microsoft.com/office/officeart/2005/8/layout/hierarchy1"/>
    <dgm:cxn modelId="{4BF9ACE4-9DC6-495C-893D-A650C83EB014}" type="presParOf" srcId="{D29B44BB-040C-4BCC-85C5-21FB1A440285}" destId="{6EB337F0-87D9-4486-971A-6BAD33CBDD6B}" srcOrd="0" destOrd="0" presId="urn:microsoft.com/office/officeart/2005/8/layout/hierarchy1"/>
    <dgm:cxn modelId="{2FEF9A75-0DF1-4DFE-908F-9D1BE9ADFE9F}" type="presParOf" srcId="{D29B44BB-040C-4BCC-85C5-21FB1A440285}" destId="{D5D5730F-893D-4640-86E5-8E2D20A6A2D5}" srcOrd="1" destOrd="0" presId="urn:microsoft.com/office/officeart/2005/8/layout/hierarchy1"/>
    <dgm:cxn modelId="{16F3C16D-A050-48AB-BAD0-B00585747761}" type="presParOf" srcId="{F1CCDB6C-EB91-4035-9EC4-80C3104606CD}" destId="{6B0722BC-AB5C-47E9-9E84-D788CD632FBD}" srcOrd="1" destOrd="0" presId="urn:microsoft.com/office/officeart/2005/8/layout/hierarchy1"/>
    <dgm:cxn modelId="{C31EDAF6-9B75-405A-80C5-B73E8561A541}" type="presParOf" srcId="{DC8165FA-3EFA-4934-BB6F-53DB4D86A6DF}" destId="{177500EE-5777-467B-8FF7-2A1B00E2E7C7}" srcOrd="10" destOrd="0" presId="urn:microsoft.com/office/officeart/2005/8/layout/hierarchy1"/>
    <dgm:cxn modelId="{C2EA6BAB-8558-42DE-8FE6-3006B2066723}" type="presParOf" srcId="{DC8165FA-3EFA-4934-BB6F-53DB4D86A6DF}" destId="{B836CE5A-B731-4254-9C52-D8CDF6A4957E}" srcOrd="11" destOrd="0" presId="urn:microsoft.com/office/officeart/2005/8/layout/hierarchy1"/>
    <dgm:cxn modelId="{BE8AE157-AD46-47F4-8255-F02CC56C4CBC}" type="presParOf" srcId="{B836CE5A-B731-4254-9C52-D8CDF6A4957E}" destId="{96869B17-562B-418A-8378-BD7008D19A16}" srcOrd="0" destOrd="0" presId="urn:microsoft.com/office/officeart/2005/8/layout/hierarchy1"/>
    <dgm:cxn modelId="{3FA37E10-A1C3-4F5B-9F29-F27395B03CDB}" type="presParOf" srcId="{96869B17-562B-418A-8378-BD7008D19A16}" destId="{9ABDEE0B-7B49-489F-AB62-E1A9EA76CDE5}" srcOrd="0" destOrd="0" presId="urn:microsoft.com/office/officeart/2005/8/layout/hierarchy1"/>
    <dgm:cxn modelId="{41C58B24-EE58-4E29-81E1-6593EFFB91F7}" type="presParOf" srcId="{96869B17-562B-418A-8378-BD7008D19A16}" destId="{FCC94011-F41C-4AEE-8520-CDC142867F81}" srcOrd="1" destOrd="0" presId="urn:microsoft.com/office/officeart/2005/8/layout/hierarchy1"/>
    <dgm:cxn modelId="{B333B29C-E82E-4A9B-8A2F-FD0965A7D5E8}" type="presParOf" srcId="{B836CE5A-B731-4254-9C52-D8CDF6A4957E}" destId="{316332AC-29E8-4A84-9B2C-0161BE964957}" srcOrd="1" destOrd="0" presId="urn:microsoft.com/office/officeart/2005/8/layout/hierarchy1"/>
    <dgm:cxn modelId="{82F9E72C-BCEF-4B87-9017-D5DD4DFD486E}" type="presParOf" srcId="{316332AC-29E8-4A84-9B2C-0161BE964957}" destId="{137D8441-CA6A-426B-9914-4F7D5DA2BF73}" srcOrd="0" destOrd="0" presId="urn:microsoft.com/office/officeart/2005/8/layout/hierarchy1"/>
    <dgm:cxn modelId="{C66364D7-6332-47B0-8B8D-A3EDFE0D3CFD}" type="presParOf" srcId="{316332AC-29E8-4A84-9B2C-0161BE964957}" destId="{AD5CB302-C2FB-4659-A935-D7AFE32745E2}" srcOrd="1" destOrd="0" presId="urn:microsoft.com/office/officeart/2005/8/layout/hierarchy1"/>
    <dgm:cxn modelId="{2211DAB4-A3AB-4FE7-ADF0-A40D943ED216}" type="presParOf" srcId="{AD5CB302-C2FB-4659-A935-D7AFE32745E2}" destId="{CE34EA00-431A-4DB6-ADBC-7EA4E6E302BF}" srcOrd="0" destOrd="0" presId="urn:microsoft.com/office/officeart/2005/8/layout/hierarchy1"/>
    <dgm:cxn modelId="{3944CA2F-F118-451A-AACC-A79955EFB3C8}" type="presParOf" srcId="{CE34EA00-431A-4DB6-ADBC-7EA4E6E302BF}" destId="{79338660-B07D-4E4A-9832-77D8E25EA054}" srcOrd="0" destOrd="0" presId="urn:microsoft.com/office/officeart/2005/8/layout/hierarchy1"/>
    <dgm:cxn modelId="{15E21869-7507-4C29-B1C4-5E35FF73640D}" type="presParOf" srcId="{CE34EA00-431A-4DB6-ADBC-7EA4E6E302BF}" destId="{5438BD28-4454-4A8C-914B-7B85CF15C6F1}" srcOrd="1" destOrd="0" presId="urn:microsoft.com/office/officeart/2005/8/layout/hierarchy1"/>
    <dgm:cxn modelId="{65B340C3-3093-4293-8E88-D81055738A9D}" type="presParOf" srcId="{AD5CB302-C2FB-4659-A935-D7AFE32745E2}" destId="{E0061DDD-6048-474B-BA11-43123362547A}" srcOrd="1" destOrd="0" presId="urn:microsoft.com/office/officeart/2005/8/layout/hierarchy1"/>
    <dgm:cxn modelId="{D080FF3F-8DE5-484B-BA9B-8E87AB8E8663}" type="presParOf" srcId="{DC8165FA-3EFA-4934-BB6F-53DB4D86A6DF}" destId="{B7E05CD2-8F2E-4B9B-87A6-255F9863221B}" srcOrd="12" destOrd="0" presId="urn:microsoft.com/office/officeart/2005/8/layout/hierarchy1"/>
    <dgm:cxn modelId="{4FD57FCE-C901-4B74-ACC6-DEE654F5512A}" type="presParOf" srcId="{DC8165FA-3EFA-4934-BB6F-53DB4D86A6DF}" destId="{43FD0347-1649-4677-B3EA-783F7422399A}" srcOrd="13" destOrd="0" presId="urn:microsoft.com/office/officeart/2005/8/layout/hierarchy1"/>
    <dgm:cxn modelId="{C0621D50-52D7-48B0-977D-12A182686BC8}" type="presParOf" srcId="{43FD0347-1649-4677-B3EA-783F7422399A}" destId="{EC47AA79-CF05-4B2E-BE18-158D4BD64B81}" srcOrd="0" destOrd="0" presId="urn:microsoft.com/office/officeart/2005/8/layout/hierarchy1"/>
    <dgm:cxn modelId="{A414B37D-A3FE-4247-8439-3FFCEF7750EF}" type="presParOf" srcId="{EC47AA79-CF05-4B2E-BE18-158D4BD64B81}" destId="{4517021E-D865-4AA4-8EE8-078267C68E4F}" srcOrd="0" destOrd="0" presId="urn:microsoft.com/office/officeart/2005/8/layout/hierarchy1"/>
    <dgm:cxn modelId="{6619F46A-660B-4D61-93F3-91058DD63CDF}" type="presParOf" srcId="{EC47AA79-CF05-4B2E-BE18-158D4BD64B81}" destId="{5FCD30A8-6BDA-4C7D-8C85-603E5C4F56AD}" srcOrd="1" destOrd="0" presId="urn:microsoft.com/office/officeart/2005/8/layout/hierarchy1"/>
    <dgm:cxn modelId="{77E647FB-8B2D-41A6-A219-DD2665588C69}" type="presParOf" srcId="{43FD0347-1649-4677-B3EA-783F7422399A}" destId="{6C38FE29-CB2A-4674-AE59-79A5115226D8}" srcOrd="1" destOrd="0" presId="urn:microsoft.com/office/officeart/2005/8/layout/hierarchy1"/>
    <dgm:cxn modelId="{AF527420-EC40-474C-9104-C824B7AE5B14}" type="presParOf" srcId="{6C38FE29-CB2A-4674-AE59-79A5115226D8}" destId="{65C217FD-2A30-4C85-8DB6-75E74E224C20}" srcOrd="0" destOrd="0" presId="urn:microsoft.com/office/officeart/2005/8/layout/hierarchy1"/>
    <dgm:cxn modelId="{E119262A-B865-4548-95A1-D533BF61C730}" type="presParOf" srcId="{6C38FE29-CB2A-4674-AE59-79A5115226D8}" destId="{136558CF-16A1-4A5A-B2BB-723AA1C5F030}" srcOrd="1" destOrd="0" presId="urn:microsoft.com/office/officeart/2005/8/layout/hierarchy1"/>
    <dgm:cxn modelId="{78C5E349-88B7-405D-A394-5887F6996661}" type="presParOf" srcId="{136558CF-16A1-4A5A-B2BB-723AA1C5F030}" destId="{B2EE2AB4-B069-4D12-9964-89BCE49EE769}" srcOrd="0" destOrd="0" presId="urn:microsoft.com/office/officeart/2005/8/layout/hierarchy1"/>
    <dgm:cxn modelId="{CBFA003F-D6BF-432C-9E92-93866D0FBA97}" type="presParOf" srcId="{B2EE2AB4-B069-4D12-9964-89BCE49EE769}" destId="{04EC8EB3-B833-4CC3-A064-08596980CAEA}" srcOrd="0" destOrd="0" presId="urn:microsoft.com/office/officeart/2005/8/layout/hierarchy1"/>
    <dgm:cxn modelId="{A19C5C50-5A25-417D-B103-B670206F1AAC}" type="presParOf" srcId="{B2EE2AB4-B069-4D12-9964-89BCE49EE769}" destId="{9FABF85A-5252-404A-B6C2-EE9E10D13B75}" srcOrd="1" destOrd="0" presId="urn:microsoft.com/office/officeart/2005/8/layout/hierarchy1"/>
    <dgm:cxn modelId="{E7952C73-1448-485C-959D-84FA8B27EB7E}" type="presParOf" srcId="{136558CF-16A1-4A5A-B2BB-723AA1C5F030}" destId="{7B40AE55-82FE-4FB4-B43D-FA134178315E}" srcOrd="1" destOrd="0" presId="urn:microsoft.com/office/officeart/2005/8/layout/hierarchy1"/>
    <dgm:cxn modelId="{E3982223-C32B-4F54-B515-B51CDE3C62F9}" type="presParOf" srcId="{DC8165FA-3EFA-4934-BB6F-53DB4D86A6DF}" destId="{98048D55-AD85-4B8C-AC20-DE8A0F5C27D6}" srcOrd="14" destOrd="0" presId="urn:microsoft.com/office/officeart/2005/8/layout/hierarchy1"/>
    <dgm:cxn modelId="{0F36B83F-2785-4657-80FD-92A6B320C701}" type="presParOf" srcId="{DC8165FA-3EFA-4934-BB6F-53DB4D86A6DF}" destId="{E47FA6C3-F928-4648-A554-71D06CCCA209}" srcOrd="15" destOrd="0" presId="urn:microsoft.com/office/officeart/2005/8/layout/hierarchy1"/>
    <dgm:cxn modelId="{FB91217E-75C6-4CA0-8B9D-4744A631D45F}" type="presParOf" srcId="{E47FA6C3-F928-4648-A554-71D06CCCA209}" destId="{8F16D0B7-0ACF-41C8-B1CF-0EAC72BBC1F6}" srcOrd="0" destOrd="0" presId="urn:microsoft.com/office/officeart/2005/8/layout/hierarchy1"/>
    <dgm:cxn modelId="{76767851-A557-4EBA-A52F-918F6C108492}" type="presParOf" srcId="{8F16D0B7-0ACF-41C8-B1CF-0EAC72BBC1F6}" destId="{0FEA1845-7281-4718-86C6-5F390B8DEE5E}" srcOrd="0" destOrd="0" presId="urn:microsoft.com/office/officeart/2005/8/layout/hierarchy1"/>
    <dgm:cxn modelId="{C3A593DE-84CD-42F2-8FF2-0B61D9FF637F}" type="presParOf" srcId="{8F16D0B7-0ACF-41C8-B1CF-0EAC72BBC1F6}" destId="{A770E3FD-BDE1-42C2-A775-01D520D1B70F}" srcOrd="1" destOrd="0" presId="urn:microsoft.com/office/officeart/2005/8/layout/hierarchy1"/>
    <dgm:cxn modelId="{D3A8C170-71E5-4161-829F-B40AB50D04AA}" type="presParOf" srcId="{E47FA6C3-F928-4648-A554-71D06CCCA209}" destId="{D58B9666-D953-4710-9ABB-F34F07075B9A}" srcOrd="1" destOrd="0" presId="urn:microsoft.com/office/officeart/2005/8/layout/hierarchy1"/>
    <dgm:cxn modelId="{BD50B6D9-2604-47BA-A434-E22E1EAED3A6}" type="presParOf" srcId="{D58B9666-D953-4710-9ABB-F34F07075B9A}" destId="{5D606D42-CCC8-431B-A409-3372258D5F92}" srcOrd="0" destOrd="0" presId="urn:microsoft.com/office/officeart/2005/8/layout/hierarchy1"/>
    <dgm:cxn modelId="{0DE74909-C067-4235-8623-78DE87AF6E71}" type="presParOf" srcId="{D58B9666-D953-4710-9ABB-F34F07075B9A}" destId="{7AB09397-95F5-43DB-BFA5-E944BFE48ED9}" srcOrd="1" destOrd="0" presId="urn:microsoft.com/office/officeart/2005/8/layout/hierarchy1"/>
    <dgm:cxn modelId="{60119359-2877-48F4-8FF2-8256CBE37145}" type="presParOf" srcId="{7AB09397-95F5-43DB-BFA5-E944BFE48ED9}" destId="{12B05A7C-157E-4ED5-A493-5777D883F799}" srcOrd="0" destOrd="0" presId="urn:microsoft.com/office/officeart/2005/8/layout/hierarchy1"/>
    <dgm:cxn modelId="{F447DB50-221A-49CC-AA2B-FFCF01F84DBE}" type="presParOf" srcId="{12B05A7C-157E-4ED5-A493-5777D883F799}" destId="{FD65B0CB-4935-4421-A209-AE56421EF986}" srcOrd="0" destOrd="0" presId="urn:microsoft.com/office/officeart/2005/8/layout/hierarchy1"/>
    <dgm:cxn modelId="{CAFE5BE5-7B13-4189-9509-FA03428BFC23}" type="presParOf" srcId="{12B05A7C-157E-4ED5-A493-5777D883F799}" destId="{8CF30AE8-5938-4396-901B-B977F7B06A46}" srcOrd="1" destOrd="0" presId="urn:microsoft.com/office/officeart/2005/8/layout/hierarchy1"/>
    <dgm:cxn modelId="{5CB8057E-11A3-4E39-AF14-BEB315AC3B95}" type="presParOf" srcId="{7AB09397-95F5-43DB-BFA5-E944BFE48ED9}" destId="{54AF0A28-EAAE-48A5-A26E-5B51EED5677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606D42-CCC8-431B-A409-3372258D5F92}">
      <dsp:nvSpPr>
        <dsp:cNvPr id="0" name=""/>
        <dsp:cNvSpPr/>
      </dsp:nvSpPr>
      <dsp:spPr>
        <a:xfrm>
          <a:off x="8561342" y="2632819"/>
          <a:ext cx="91440" cy="255062"/>
        </a:xfrm>
        <a:custGeom>
          <a:avLst/>
          <a:gdLst/>
          <a:ahLst/>
          <a:cxnLst/>
          <a:rect l="0" t="0" r="0" b="0"/>
          <a:pathLst>
            <a:path>
              <a:moveTo>
                <a:pt x="45720" y="0"/>
              </a:moveTo>
              <a:lnTo>
                <a:pt x="45720" y="255062"/>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98048D55-AD85-4B8C-AC20-DE8A0F5C27D6}">
      <dsp:nvSpPr>
        <dsp:cNvPr id="0" name=""/>
        <dsp:cNvSpPr/>
      </dsp:nvSpPr>
      <dsp:spPr>
        <a:xfrm>
          <a:off x="4522461" y="1820856"/>
          <a:ext cx="4084600" cy="255062"/>
        </a:xfrm>
        <a:custGeom>
          <a:avLst/>
          <a:gdLst/>
          <a:ahLst/>
          <a:cxnLst/>
          <a:rect l="0" t="0" r="0" b="0"/>
          <a:pathLst>
            <a:path>
              <a:moveTo>
                <a:pt x="0" y="0"/>
              </a:moveTo>
              <a:lnTo>
                <a:pt x="0" y="173817"/>
              </a:lnTo>
              <a:lnTo>
                <a:pt x="4084600" y="173817"/>
              </a:lnTo>
              <a:lnTo>
                <a:pt x="4084600" y="255062"/>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65C217FD-2A30-4C85-8DB6-75E74E224C20}">
      <dsp:nvSpPr>
        <dsp:cNvPr id="0" name=""/>
        <dsp:cNvSpPr/>
      </dsp:nvSpPr>
      <dsp:spPr>
        <a:xfrm>
          <a:off x="7426340" y="2632819"/>
          <a:ext cx="91440" cy="255062"/>
        </a:xfrm>
        <a:custGeom>
          <a:avLst/>
          <a:gdLst/>
          <a:ahLst/>
          <a:cxnLst/>
          <a:rect l="0" t="0" r="0" b="0"/>
          <a:pathLst>
            <a:path>
              <a:moveTo>
                <a:pt x="45720" y="0"/>
              </a:moveTo>
              <a:lnTo>
                <a:pt x="45720" y="255062"/>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B7E05CD2-8F2E-4B9B-87A6-255F9863221B}">
      <dsp:nvSpPr>
        <dsp:cNvPr id="0" name=""/>
        <dsp:cNvSpPr/>
      </dsp:nvSpPr>
      <dsp:spPr>
        <a:xfrm>
          <a:off x="4522461" y="1820856"/>
          <a:ext cx="2949598" cy="255062"/>
        </a:xfrm>
        <a:custGeom>
          <a:avLst/>
          <a:gdLst/>
          <a:ahLst/>
          <a:cxnLst/>
          <a:rect l="0" t="0" r="0" b="0"/>
          <a:pathLst>
            <a:path>
              <a:moveTo>
                <a:pt x="0" y="0"/>
              </a:moveTo>
              <a:lnTo>
                <a:pt x="0" y="173817"/>
              </a:lnTo>
              <a:lnTo>
                <a:pt x="2949598" y="173817"/>
              </a:lnTo>
              <a:lnTo>
                <a:pt x="2949598" y="255062"/>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137D8441-CA6A-426B-9914-4F7D5DA2BF73}">
      <dsp:nvSpPr>
        <dsp:cNvPr id="0" name=""/>
        <dsp:cNvSpPr/>
      </dsp:nvSpPr>
      <dsp:spPr>
        <a:xfrm>
          <a:off x="6200900" y="2632819"/>
          <a:ext cx="91440" cy="255062"/>
        </a:xfrm>
        <a:custGeom>
          <a:avLst/>
          <a:gdLst/>
          <a:ahLst/>
          <a:cxnLst/>
          <a:rect l="0" t="0" r="0" b="0"/>
          <a:pathLst>
            <a:path>
              <a:moveTo>
                <a:pt x="45720" y="0"/>
              </a:moveTo>
              <a:lnTo>
                <a:pt x="45720" y="255062"/>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177500EE-5777-467B-8FF7-2A1B00E2E7C7}">
      <dsp:nvSpPr>
        <dsp:cNvPr id="0" name=""/>
        <dsp:cNvSpPr/>
      </dsp:nvSpPr>
      <dsp:spPr>
        <a:xfrm>
          <a:off x="4522461" y="1820856"/>
          <a:ext cx="1724159" cy="255062"/>
        </a:xfrm>
        <a:custGeom>
          <a:avLst/>
          <a:gdLst/>
          <a:ahLst/>
          <a:cxnLst/>
          <a:rect l="0" t="0" r="0" b="0"/>
          <a:pathLst>
            <a:path>
              <a:moveTo>
                <a:pt x="0" y="0"/>
              </a:moveTo>
              <a:lnTo>
                <a:pt x="0" y="173817"/>
              </a:lnTo>
              <a:lnTo>
                <a:pt x="1724159" y="173817"/>
              </a:lnTo>
              <a:lnTo>
                <a:pt x="1724159" y="255062"/>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EDC860FD-3D93-44CD-BD03-DC9D0BD47548}">
      <dsp:nvSpPr>
        <dsp:cNvPr id="0" name=""/>
        <dsp:cNvSpPr/>
      </dsp:nvSpPr>
      <dsp:spPr>
        <a:xfrm>
          <a:off x="4974404" y="2632819"/>
          <a:ext cx="91440" cy="255062"/>
        </a:xfrm>
        <a:custGeom>
          <a:avLst/>
          <a:gdLst/>
          <a:ahLst/>
          <a:cxnLst/>
          <a:rect l="0" t="0" r="0" b="0"/>
          <a:pathLst>
            <a:path>
              <a:moveTo>
                <a:pt x="45720" y="0"/>
              </a:moveTo>
              <a:lnTo>
                <a:pt x="45720" y="255062"/>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3B25928C-1E1E-45BF-8F53-60C1A32E55CF}">
      <dsp:nvSpPr>
        <dsp:cNvPr id="0" name=""/>
        <dsp:cNvSpPr/>
      </dsp:nvSpPr>
      <dsp:spPr>
        <a:xfrm>
          <a:off x="4522461" y="1820856"/>
          <a:ext cx="497662" cy="255062"/>
        </a:xfrm>
        <a:custGeom>
          <a:avLst/>
          <a:gdLst/>
          <a:ahLst/>
          <a:cxnLst/>
          <a:rect l="0" t="0" r="0" b="0"/>
          <a:pathLst>
            <a:path>
              <a:moveTo>
                <a:pt x="0" y="0"/>
              </a:moveTo>
              <a:lnTo>
                <a:pt x="0" y="173817"/>
              </a:lnTo>
              <a:lnTo>
                <a:pt x="497662" y="173817"/>
              </a:lnTo>
              <a:lnTo>
                <a:pt x="497662" y="255062"/>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776F5E93-3881-47A9-904F-7D67FE7AC6AE}">
      <dsp:nvSpPr>
        <dsp:cNvPr id="0" name=""/>
        <dsp:cNvSpPr/>
      </dsp:nvSpPr>
      <dsp:spPr>
        <a:xfrm>
          <a:off x="3872724" y="2632819"/>
          <a:ext cx="91440" cy="255062"/>
        </a:xfrm>
        <a:custGeom>
          <a:avLst/>
          <a:gdLst/>
          <a:ahLst/>
          <a:cxnLst/>
          <a:rect l="0" t="0" r="0" b="0"/>
          <a:pathLst>
            <a:path>
              <a:moveTo>
                <a:pt x="45720" y="0"/>
              </a:moveTo>
              <a:lnTo>
                <a:pt x="45720" y="255062"/>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62D83676-CAE0-4F60-839E-F9522C363AE0}">
      <dsp:nvSpPr>
        <dsp:cNvPr id="0" name=""/>
        <dsp:cNvSpPr/>
      </dsp:nvSpPr>
      <dsp:spPr>
        <a:xfrm>
          <a:off x="3918444" y="1820856"/>
          <a:ext cx="604017" cy="255062"/>
        </a:xfrm>
        <a:custGeom>
          <a:avLst/>
          <a:gdLst/>
          <a:ahLst/>
          <a:cxnLst/>
          <a:rect l="0" t="0" r="0" b="0"/>
          <a:pathLst>
            <a:path>
              <a:moveTo>
                <a:pt x="604017" y="0"/>
              </a:moveTo>
              <a:lnTo>
                <a:pt x="604017" y="173817"/>
              </a:lnTo>
              <a:lnTo>
                <a:pt x="0" y="173817"/>
              </a:lnTo>
              <a:lnTo>
                <a:pt x="0" y="255062"/>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3D320A81-5510-4706-A537-EA714B415711}">
      <dsp:nvSpPr>
        <dsp:cNvPr id="0" name=""/>
        <dsp:cNvSpPr/>
      </dsp:nvSpPr>
      <dsp:spPr>
        <a:xfrm>
          <a:off x="2730916" y="2632819"/>
          <a:ext cx="91440" cy="255062"/>
        </a:xfrm>
        <a:custGeom>
          <a:avLst/>
          <a:gdLst/>
          <a:ahLst/>
          <a:cxnLst/>
          <a:rect l="0" t="0" r="0" b="0"/>
          <a:pathLst>
            <a:path>
              <a:moveTo>
                <a:pt x="45720" y="0"/>
              </a:moveTo>
              <a:lnTo>
                <a:pt x="45720" y="255062"/>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11C252ED-3989-4E61-B030-7853FE5C5C17}">
      <dsp:nvSpPr>
        <dsp:cNvPr id="0" name=""/>
        <dsp:cNvSpPr/>
      </dsp:nvSpPr>
      <dsp:spPr>
        <a:xfrm>
          <a:off x="2776636" y="1820856"/>
          <a:ext cx="1745825" cy="255062"/>
        </a:xfrm>
        <a:custGeom>
          <a:avLst/>
          <a:gdLst/>
          <a:ahLst/>
          <a:cxnLst/>
          <a:rect l="0" t="0" r="0" b="0"/>
          <a:pathLst>
            <a:path>
              <a:moveTo>
                <a:pt x="1745825" y="0"/>
              </a:moveTo>
              <a:lnTo>
                <a:pt x="1745825" y="173817"/>
              </a:lnTo>
              <a:lnTo>
                <a:pt x="0" y="173817"/>
              </a:lnTo>
              <a:lnTo>
                <a:pt x="0" y="255062"/>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DED82DA6-8E2F-452A-8F26-B84B32B06FD4}">
      <dsp:nvSpPr>
        <dsp:cNvPr id="0" name=""/>
        <dsp:cNvSpPr/>
      </dsp:nvSpPr>
      <dsp:spPr>
        <a:xfrm>
          <a:off x="1526086" y="2632819"/>
          <a:ext cx="91440" cy="255062"/>
        </a:xfrm>
        <a:custGeom>
          <a:avLst/>
          <a:gdLst/>
          <a:ahLst/>
          <a:cxnLst/>
          <a:rect l="0" t="0" r="0" b="0"/>
          <a:pathLst>
            <a:path>
              <a:moveTo>
                <a:pt x="45720" y="0"/>
              </a:moveTo>
              <a:lnTo>
                <a:pt x="45720" y="255062"/>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47D89B18-BB16-483D-8EF5-85040F036237}">
      <dsp:nvSpPr>
        <dsp:cNvPr id="0" name=""/>
        <dsp:cNvSpPr/>
      </dsp:nvSpPr>
      <dsp:spPr>
        <a:xfrm>
          <a:off x="1571806" y="1820856"/>
          <a:ext cx="2950655" cy="255062"/>
        </a:xfrm>
        <a:custGeom>
          <a:avLst/>
          <a:gdLst/>
          <a:ahLst/>
          <a:cxnLst/>
          <a:rect l="0" t="0" r="0" b="0"/>
          <a:pathLst>
            <a:path>
              <a:moveTo>
                <a:pt x="2950655" y="0"/>
              </a:moveTo>
              <a:lnTo>
                <a:pt x="2950655" y="173817"/>
              </a:lnTo>
              <a:lnTo>
                <a:pt x="0" y="173817"/>
              </a:lnTo>
              <a:lnTo>
                <a:pt x="0" y="255062"/>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7507CD72-D8B3-4A1D-AC12-77DA06DBA069}">
      <dsp:nvSpPr>
        <dsp:cNvPr id="0" name=""/>
        <dsp:cNvSpPr/>
      </dsp:nvSpPr>
      <dsp:spPr>
        <a:xfrm>
          <a:off x="393772" y="2632819"/>
          <a:ext cx="91440" cy="255062"/>
        </a:xfrm>
        <a:custGeom>
          <a:avLst/>
          <a:gdLst/>
          <a:ahLst/>
          <a:cxnLst/>
          <a:rect l="0" t="0" r="0" b="0"/>
          <a:pathLst>
            <a:path>
              <a:moveTo>
                <a:pt x="45720" y="0"/>
              </a:moveTo>
              <a:lnTo>
                <a:pt x="45720" y="255062"/>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BC1DE637-735F-4B5B-ADC8-8C430B4AF6C4}">
      <dsp:nvSpPr>
        <dsp:cNvPr id="0" name=""/>
        <dsp:cNvSpPr/>
      </dsp:nvSpPr>
      <dsp:spPr>
        <a:xfrm>
          <a:off x="439492" y="1820856"/>
          <a:ext cx="4082969" cy="255062"/>
        </a:xfrm>
        <a:custGeom>
          <a:avLst/>
          <a:gdLst/>
          <a:ahLst/>
          <a:cxnLst/>
          <a:rect l="0" t="0" r="0" b="0"/>
          <a:pathLst>
            <a:path>
              <a:moveTo>
                <a:pt x="4082969" y="0"/>
              </a:moveTo>
              <a:lnTo>
                <a:pt x="4082969" y="173817"/>
              </a:lnTo>
              <a:lnTo>
                <a:pt x="0" y="173817"/>
              </a:lnTo>
              <a:lnTo>
                <a:pt x="0" y="255062"/>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ABB37833-6DD7-463C-BE9A-72060D8F7597}">
      <dsp:nvSpPr>
        <dsp:cNvPr id="0" name=""/>
        <dsp:cNvSpPr/>
      </dsp:nvSpPr>
      <dsp:spPr>
        <a:xfrm>
          <a:off x="3033396" y="421652"/>
          <a:ext cx="2978131" cy="1399204"/>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AF7A786A-2E4C-4A25-A1F1-BC0A3D5BCC61}">
      <dsp:nvSpPr>
        <dsp:cNvPr id="0" name=""/>
        <dsp:cNvSpPr/>
      </dsp:nvSpPr>
      <dsp:spPr>
        <a:xfrm>
          <a:off x="3130841" y="514225"/>
          <a:ext cx="2978131" cy="139920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latin typeface="Arial" pitchFamily="34" charset="0"/>
              <a:cs typeface="Arial" pitchFamily="34" charset="0"/>
            </a:rPr>
            <a:t>A Climate Data Record is a time series of measurements of sufficient length, consistency, and continuity to </a:t>
          </a:r>
          <a:r>
            <a:rPr lang="en-US" sz="1000" kern="1200" dirty="0" smtClean="0">
              <a:latin typeface="Arial" pitchFamily="34" charset="0"/>
              <a:cs typeface="Arial" pitchFamily="34" charset="0"/>
            </a:rPr>
            <a:t>determine </a:t>
          </a:r>
          <a:r>
            <a:rPr lang="en-US" sz="1000" kern="1200" dirty="0">
              <a:latin typeface="Arial" pitchFamily="34" charset="0"/>
              <a:cs typeface="Arial" pitchFamily="34" charset="0"/>
            </a:rPr>
            <a:t>climate </a:t>
          </a:r>
          <a:r>
            <a:rPr lang="en-US" sz="1000" kern="1200" dirty="0" smtClean="0">
              <a:latin typeface="Arial" pitchFamily="34" charset="0"/>
              <a:cs typeface="Arial" pitchFamily="34" charset="0"/>
            </a:rPr>
            <a:t>variability </a:t>
          </a:r>
          <a:r>
            <a:rPr lang="en-US" sz="1000" kern="1200" dirty="0">
              <a:latin typeface="Arial" pitchFamily="34" charset="0"/>
              <a:cs typeface="Arial" pitchFamily="34" charset="0"/>
            </a:rPr>
            <a:t>and change (NRC, 2000</a:t>
          </a:r>
          <a:r>
            <a:rPr lang="en-US" sz="1000" kern="1200" dirty="0" smtClean="0">
              <a:latin typeface="Arial" pitchFamily="34" charset="0"/>
              <a:cs typeface="Arial" pitchFamily="34" charset="0"/>
            </a:rPr>
            <a:t>).</a:t>
          </a:r>
          <a:br>
            <a:rPr lang="en-US" sz="1000" kern="1200" dirty="0" smtClean="0">
              <a:latin typeface="Arial" pitchFamily="34" charset="0"/>
              <a:cs typeface="Arial" pitchFamily="34" charset="0"/>
            </a:rPr>
          </a:br>
          <a:endParaRPr lang="en-US" sz="1000" kern="1200" dirty="0">
            <a:latin typeface="Arial" pitchFamily="34" charset="0"/>
            <a:cs typeface="Arial" pitchFamily="34" charset="0"/>
          </a:endParaRPr>
        </a:p>
        <a:p>
          <a:pPr lvl="0" algn="ctr" defTabSz="444500">
            <a:lnSpc>
              <a:spcPct val="90000"/>
            </a:lnSpc>
            <a:spcBef>
              <a:spcPct val="0"/>
            </a:spcBef>
            <a:spcAft>
              <a:spcPct val="35000"/>
            </a:spcAft>
          </a:pPr>
          <a:r>
            <a:rPr lang="en-US" sz="1000" b="1" kern="1200" dirty="0">
              <a:latin typeface="Arial" pitchFamily="34" charset="0"/>
              <a:cs typeface="Arial" pitchFamily="34" charset="0"/>
            </a:rPr>
            <a:t>To </a:t>
          </a:r>
          <a:r>
            <a:rPr lang="en-US" sz="1000" b="1" kern="1200" dirty="0" smtClean="0">
              <a:latin typeface="Arial" pitchFamily="34" charset="0"/>
              <a:cs typeface="Arial" pitchFamily="34" charset="0"/>
            </a:rPr>
            <a:t>achieve this</a:t>
          </a:r>
          <a:r>
            <a:rPr lang="en-US" sz="1000" b="1" kern="1200" dirty="0">
              <a:latin typeface="Arial" pitchFamily="34" charset="0"/>
              <a:cs typeface="Arial" pitchFamily="34" charset="0"/>
            </a:rPr>
            <a:t>, a Climate Data Record shall be:</a:t>
          </a:r>
        </a:p>
      </dsp:txBody>
      <dsp:txXfrm>
        <a:off x="3171822" y="555206"/>
        <a:ext cx="2896169" cy="1317242"/>
      </dsp:txXfrm>
    </dsp:sp>
    <dsp:sp modelId="{1CACA125-38B5-4B34-ACC7-7B6FA5B83BC0}">
      <dsp:nvSpPr>
        <dsp:cNvPr id="0" name=""/>
        <dsp:cNvSpPr/>
      </dsp:nvSpPr>
      <dsp:spPr>
        <a:xfrm>
          <a:off x="988" y="2075919"/>
          <a:ext cx="877006" cy="556899"/>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DB34763-2E42-4851-91D8-5B8DBEA4D21F}">
      <dsp:nvSpPr>
        <dsp:cNvPr id="0" name=""/>
        <dsp:cNvSpPr/>
      </dsp:nvSpPr>
      <dsp:spPr>
        <a:xfrm>
          <a:off x="98433" y="2168492"/>
          <a:ext cx="877006" cy="5568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a:latin typeface="Arial" pitchFamily="34" charset="0"/>
              <a:cs typeface="Arial" pitchFamily="34" charset="0"/>
            </a:rPr>
            <a:t>Accessible</a:t>
          </a:r>
        </a:p>
      </dsp:txBody>
      <dsp:txXfrm>
        <a:off x="114744" y="2184803"/>
        <a:ext cx="844384" cy="524277"/>
      </dsp:txXfrm>
    </dsp:sp>
    <dsp:sp modelId="{E549195C-E585-48EE-9B6F-41ECD270D427}">
      <dsp:nvSpPr>
        <dsp:cNvPr id="0" name=""/>
        <dsp:cNvSpPr/>
      </dsp:nvSpPr>
      <dsp:spPr>
        <a:xfrm>
          <a:off x="3593" y="2887881"/>
          <a:ext cx="871797" cy="1170084"/>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D9906DC0-152F-411B-BCC1-7DD1474E73C9}">
      <dsp:nvSpPr>
        <dsp:cNvPr id="0" name=""/>
        <dsp:cNvSpPr/>
      </dsp:nvSpPr>
      <dsp:spPr>
        <a:xfrm>
          <a:off x="101038" y="2980454"/>
          <a:ext cx="871797" cy="117008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latin typeface="Arial" pitchFamily="34" charset="0"/>
              <a:cs typeface="Arial" pitchFamily="34" charset="0"/>
            </a:rPr>
            <a:t>Available; </a:t>
          </a:r>
        </a:p>
        <a:p>
          <a:pPr lvl="0" algn="ctr" defTabSz="444500">
            <a:lnSpc>
              <a:spcPct val="90000"/>
            </a:lnSpc>
            <a:spcBef>
              <a:spcPct val="0"/>
            </a:spcBef>
            <a:spcAft>
              <a:spcPct val="35000"/>
            </a:spcAft>
          </a:pPr>
          <a:r>
            <a:rPr lang="en-US" sz="1000" kern="1200" dirty="0">
              <a:latin typeface="Arial" pitchFamily="34" charset="0"/>
              <a:cs typeface="Arial" pitchFamily="34" charset="0"/>
            </a:rPr>
            <a:t>Easily obtained, affordable, and </a:t>
          </a:r>
          <a:r>
            <a:rPr lang="en-US" sz="1000" kern="1200" dirty="0" smtClean="0">
              <a:latin typeface="Arial" pitchFamily="34" charset="0"/>
              <a:cs typeface="Arial" pitchFamily="34" charset="0"/>
            </a:rPr>
            <a:t>understand-able</a:t>
          </a:r>
          <a:r>
            <a:rPr lang="en-US" sz="1000" kern="1200" dirty="0">
              <a:latin typeface="Arial" pitchFamily="34" charset="0"/>
              <a:cs typeface="Arial" pitchFamily="34" charset="0"/>
            </a:rPr>
            <a:t>.</a:t>
          </a:r>
        </a:p>
      </dsp:txBody>
      <dsp:txXfrm>
        <a:off x="126572" y="3005988"/>
        <a:ext cx="820729" cy="1119016"/>
      </dsp:txXfrm>
    </dsp:sp>
    <dsp:sp modelId="{905D0A58-8D45-400A-B8C3-231C8A5AD598}">
      <dsp:nvSpPr>
        <dsp:cNvPr id="0" name=""/>
        <dsp:cNvSpPr/>
      </dsp:nvSpPr>
      <dsp:spPr>
        <a:xfrm>
          <a:off x="1096674" y="2075919"/>
          <a:ext cx="950263" cy="556899"/>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AAD72666-4E5C-4D3E-9F56-F784EC951856}">
      <dsp:nvSpPr>
        <dsp:cNvPr id="0" name=""/>
        <dsp:cNvSpPr/>
      </dsp:nvSpPr>
      <dsp:spPr>
        <a:xfrm>
          <a:off x="1194120" y="2168492"/>
          <a:ext cx="950263" cy="5568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a:latin typeface="Arial" pitchFamily="34" charset="0"/>
              <a:cs typeface="Arial" pitchFamily="34" charset="0"/>
            </a:rPr>
            <a:t>Continuously </a:t>
          </a:r>
          <a:r>
            <a:rPr lang="en-US" sz="1000" b="1" kern="1200" dirty="0" smtClean="0">
              <a:latin typeface="Arial" pitchFamily="34" charset="0"/>
              <a:cs typeface="Arial" pitchFamily="34" charset="0"/>
            </a:rPr>
            <a:t>Assessed/</a:t>
          </a:r>
          <a:br>
            <a:rPr lang="en-US" sz="1000" b="1" kern="1200" dirty="0" smtClean="0">
              <a:latin typeface="Arial" pitchFamily="34" charset="0"/>
              <a:cs typeface="Arial" pitchFamily="34" charset="0"/>
            </a:rPr>
          </a:br>
          <a:r>
            <a:rPr lang="en-US" sz="1000" b="1" kern="1200" dirty="0" smtClean="0">
              <a:latin typeface="Arial" pitchFamily="34" charset="0"/>
              <a:cs typeface="Arial" pitchFamily="34" charset="0"/>
            </a:rPr>
            <a:t>Improved</a:t>
          </a:r>
          <a:endParaRPr lang="en-US" sz="1000" b="1" kern="1200" dirty="0">
            <a:latin typeface="Arial" pitchFamily="34" charset="0"/>
            <a:cs typeface="Arial" pitchFamily="34" charset="0"/>
          </a:endParaRPr>
        </a:p>
      </dsp:txBody>
      <dsp:txXfrm>
        <a:off x="1210431" y="2184803"/>
        <a:ext cx="917641" cy="524277"/>
      </dsp:txXfrm>
    </dsp:sp>
    <dsp:sp modelId="{569F23E0-60D4-4F0D-9341-5A71ABEDC35F}">
      <dsp:nvSpPr>
        <dsp:cNvPr id="0" name=""/>
        <dsp:cNvSpPr/>
      </dsp:nvSpPr>
      <dsp:spPr>
        <a:xfrm>
          <a:off x="1070281" y="2887881"/>
          <a:ext cx="1003050" cy="1442285"/>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AE5838B-5B41-48D4-A9CD-18AEA504B39C}">
      <dsp:nvSpPr>
        <dsp:cNvPr id="0" name=""/>
        <dsp:cNvSpPr/>
      </dsp:nvSpPr>
      <dsp:spPr>
        <a:xfrm>
          <a:off x="1167726" y="2980454"/>
          <a:ext cx="1003050" cy="14422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latin typeface="Arial" pitchFamily="34" charset="0"/>
              <a:cs typeface="Arial" pitchFamily="34" charset="0"/>
            </a:rPr>
            <a:t>Evaluated </a:t>
          </a:r>
          <a:r>
            <a:rPr lang="en-US" sz="1000" kern="1200" dirty="0">
              <a:latin typeface="Arial" pitchFamily="34" charset="0"/>
              <a:cs typeface="Arial" pitchFamily="34" charset="0"/>
            </a:rPr>
            <a:t>on a scheduled basis, with the possibility of better methodologies being incorporated</a:t>
          </a:r>
        </a:p>
      </dsp:txBody>
      <dsp:txXfrm>
        <a:off x="1197104" y="3009832"/>
        <a:ext cx="944294" cy="1383529"/>
      </dsp:txXfrm>
    </dsp:sp>
    <dsp:sp modelId="{42CCDE27-DEAC-4E2F-935E-2098252F3823}">
      <dsp:nvSpPr>
        <dsp:cNvPr id="0" name=""/>
        <dsp:cNvSpPr/>
      </dsp:nvSpPr>
      <dsp:spPr>
        <a:xfrm>
          <a:off x="2338132" y="2075919"/>
          <a:ext cx="877006" cy="556899"/>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FD0C4E9-EE7C-4AB3-AA80-9DED2B19FEE7}">
      <dsp:nvSpPr>
        <dsp:cNvPr id="0" name=""/>
        <dsp:cNvSpPr/>
      </dsp:nvSpPr>
      <dsp:spPr>
        <a:xfrm>
          <a:off x="2435577" y="2168492"/>
          <a:ext cx="877006" cy="5568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a:latin typeface="Arial" pitchFamily="34" charset="0"/>
              <a:cs typeface="Arial" pitchFamily="34" charset="0"/>
            </a:rPr>
            <a:t>Extensible</a:t>
          </a:r>
        </a:p>
      </dsp:txBody>
      <dsp:txXfrm>
        <a:off x="2451888" y="2184803"/>
        <a:ext cx="844384" cy="524277"/>
      </dsp:txXfrm>
    </dsp:sp>
    <dsp:sp modelId="{1B47D1D3-8FFD-4DD1-BD78-717F4EB2DCC4}">
      <dsp:nvSpPr>
        <dsp:cNvPr id="0" name=""/>
        <dsp:cNvSpPr/>
      </dsp:nvSpPr>
      <dsp:spPr>
        <a:xfrm>
          <a:off x="2268222" y="2887881"/>
          <a:ext cx="1016828" cy="1470459"/>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A583C6D-7394-4F00-8CFC-9F1723B05282}">
      <dsp:nvSpPr>
        <dsp:cNvPr id="0" name=""/>
        <dsp:cNvSpPr/>
      </dsp:nvSpPr>
      <dsp:spPr>
        <a:xfrm>
          <a:off x="2365667" y="2980454"/>
          <a:ext cx="1016828" cy="147045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a:latin typeface="Arial" pitchFamily="34" charset="0"/>
              <a:cs typeface="Arial" pitchFamily="34" charset="0"/>
            </a:rPr>
            <a:t>Forward compatible in accommodating new data from existing or new instruments; </a:t>
          </a:r>
        </a:p>
        <a:p>
          <a:pPr lvl="0" algn="ctr" defTabSz="444500">
            <a:lnSpc>
              <a:spcPct val="90000"/>
            </a:lnSpc>
            <a:spcBef>
              <a:spcPct val="0"/>
            </a:spcBef>
            <a:spcAft>
              <a:spcPct val="35000"/>
            </a:spcAft>
          </a:pPr>
          <a:r>
            <a:rPr lang="en-US" sz="1000" kern="1200">
              <a:latin typeface="Arial" pitchFamily="34" charset="0"/>
              <a:cs typeface="Arial" pitchFamily="34" charset="0"/>
            </a:rPr>
            <a:t>Able to be adapted for use by others </a:t>
          </a:r>
        </a:p>
      </dsp:txBody>
      <dsp:txXfrm>
        <a:off x="2395449" y="3010236"/>
        <a:ext cx="957264" cy="1410895"/>
      </dsp:txXfrm>
    </dsp:sp>
    <dsp:sp modelId="{90870FAF-C2E6-4009-ABA6-A2727E78F3D9}">
      <dsp:nvSpPr>
        <dsp:cNvPr id="0" name=""/>
        <dsp:cNvSpPr/>
      </dsp:nvSpPr>
      <dsp:spPr>
        <a:xfrm>
          <a:off x="3498099" y="2075919"/>
          <a:ext cx="840690" cy="556899"/>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9120E2C-3BB0-420D-9951-A45590E7794F}">
      <dsp:nvSpPr>
        <dsp:cNvPr id="0" name=""/>
        <dsp:cNvSpPr/>
      </dsp:nvSpPr>
      <dsp:spPr>
        <a:xfrm>
          <a:off x="3595544" y="2168492"/>
          <a:ext cx="840690" cy="5568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a:latin typeface="Arial" pitchFamily="34" charset="0"/>
              <a:cs typeface="Arial" pitchFamily="34" charset="0"/>
            </a:rPr>
            <a:t>Preserved</a:t>
          </a:r>
        </a:p>
      </dsp:txBody>
      <dsp:txXfrm>
        <a:off x="3611855" y="2184803"/>
        <a:ext cx="808068" cy="524277"/>
      </dsp:txXfrm>
    </dsp:sp>
    <dsp:sp modelId="{81FE96BE-BC24-4C4E-8583-45CD2528B322}">
      <dsp:nvSpPr>
        <dsp:cNvPr id="0" name=""/>
        <dsp:cNvSpPr/>
      </dsp:nvSpPr>
      <dsp:spPr>
        <a:xfrm>
          <a:off x="3479940" y="2887881"/>
          <a:ext cx="877006" cy="1082356"/>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DFE70DD6-1830-463D-888C-FD9BEF7D427D}">
      <dsp:nvSpPr>
        <dsp:cNvPr id="0" name=""/>
        <dsp:cNvSpPr/>
      </dsp:nvSpPr>
      <dsp:spPr>
        <a:xfrm>
          <a:off x="3577385" y="2980454"/>
          <a:ext cx="877006" cy="108235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latin typeface="Arial" pitchFamily="34" charset="0"/>
              <a:cs typeface="Arial" pitchFamily="34" charset="0"/>
            </a:rPr>
            <a:t>Secured </a:t>
          </a:r>
          <a:r>
            <a:rPr lang="en-US" sz="1000" kern="1200" dirty="0">
              <a:latin typeface="Arial" pitchFamily="34" charset="0"/>
              <a:cs typeface="Arial" pitchFamily="34" charset="0"/>
            </a:rPr>
            <a:t>in perpetuity</a:t>
          </a:r>
        </a:p>
      </dsp:txBody>
      <dsp:txXfrm>
        <a:off x="3603072" y="3006141"/>
        <a:ext cx="825632" cy="1030982"/>
      </dsp:txXfrm>
    </dsp:sp>
    <dsp:sp modelId="{2DA3FE55-ABB4-4195-8EA5-D82D334239E4}">
      <dsp:nvSpPr>
        <dsp:cNvPr id="0" name=""/>
        <dsp:cNvSpPr/>
      </dsp:nvSpPr>
      <dsp:spPr>
        <a:xfrm>
          <a:off x="4533679" y="2075919"/>
          <a:ext cx="972890" cy="556899"/>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C5591156-E6DA-40EC-8928-859D6871D4F9}">
      <dsp:nvSpPr>
        <dsp:cNvPr id="0" name=""/>
        <dsp:cNvSpPr/>
      </dsp:nvSpPr>
      <dsp:spPr>
        <a:xfrm>
          <a:off x="4631124" y="2168492"/>
          <a:ext cx="972890" cy="5568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a:latin typeface="Arial" pitchFamily="34" charset="0"/>
              <a:cs typeface="Arial" pitchFamily="34" charset="0"/>
            </a:rPr>
            <a:t>Reproducible</a:t>
          </a:r>
        </a:p>
      </dsp:txBody>
      <dsp:txXfrm>
        <a:off x="4647435" y="2184803"/>
        <a:ext cx="940268" cy="524277"/>
      </dsp:txXfrm>
    </dsp:sp>
    <dsp:sp modelId="{6EB337F0-87D9-4486-971A-6BAD33CBDD6B}">
      <dsp:nvSpPr>
        <dsp:cNvPr id="0" name=""/>
        <dsp:cNvSpPr/>
      </dsp:nvSpPr>
      <dsp:spPr>
        <a:xfrm>
          <a:off x="4581621" y="2887881"/>
          <a:ext cx="877006" cy="1196554"/>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D5D5730F-893D-4640-86E5-8E2D20A6A2D5}">
      <dsp:nvSpPr>
        <dsp:cNvPr id="0" name=""/>
        <dsp:cNvSpPr/>
      </dsp:nvSpPr>
      <dsp:spPr>
        <a:xfrm>
          <a:off x="4679066" y="2980454"/>
          <a:ext cx="877006" cy="119655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a:latin typeface="Arial" pitchFamily="34" charset="0"/>
              <a:cs typeface="Arial" pitchFamily="34" charset="0"/>
            </a:rPr>
            <a:t>Producing consistent results within machine rounding errors</a:t>
          </a:r>
        </a:p>
      </dsp:txBody>
      <dsp:txXfrm>
        <a:off x="4704753" y="3006141"/>
        <a:ext cx="825632" cy="1145180"/>
      </dsp:txXfrm>
    </dsp:sp>
    <dsp:sp modelId="{9ABDEE0B-7B49-489F-AB62-E1A9EA76CDE5}">
      <dsp:nvSpPr>
        <dsp:cNvPr id="0" name=""/>
        <dsp:cNvSpPr/>
      </dsp:nvSpPr>
      <dsp:spPr>
        <a:xfrm>
          <a:off x="5701460" y="2075919"/>
          <a:ext cx="1090321" cy="556899"/>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FCC94011-F41C-4AEE-8520-CDC142867F81}">
      <dsp:nvSpPr>
        <dsp:cNvPr id="0" name=""/>
        <dsp:cNvSpPr/>
      </dsp:nvSpPr>
      <dsp:spPr>
        <a:xfrm>
          <a:off x="5798905" y="2168492"/>
          <a:ext cx="1090321" cy="5568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a:latin typeface="Arial" pitchFamily="34" charset="0"/>
              <a:cs typeface="Arial" pitchFamily="34" charset="0"/>
            </a:rPr>
            <a:t>Scientifically defensible</a:t>
          </a:r>
        </a:p>
      </dsp:txBody>
      <dsp:txXfrm>
        <a:off x="5815216" y="2184803"/>
        <a:ext cx="1057699" cy="524277"/>
      </dsp:txXfrm>
    </dsp:sp>
    <dsp:sp modelId="{79338660-B07D-4E4A-9832-77D8E25EA054}">
      <dsp:nvSpPr>
        <dsp:cNvPr id="0" name=""/>
        <dsp:cNvSpPr/>
      </dsp:nvSpPr>
      <dsp:spPr>
        <a:xfrm>
          <a:off x="5728283" y="2887881"/>
          <a:ext cx="1036674" cy="1425216"/>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5438BD28-4454-4A8C-914B-7B85CF15C6F1}">
      <dsp:nvSpPr>
        <dsp:cNvPr id="0" name=""/>
        <dsp:cNvSpPr/>
      </dsp:nvSpPr>
      <dsp:spPr>
        <a:xfrm>
          <a:off x="5825728" y="2980454"/>
          <a:ext cx="1036674" cy="142521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a:latin typeface="Arial" pitchFamily="34" charset="0"/>
              <a:cs typeface="Arial" pitchFamily="34" charset="0"/>
            </a:rPr>
            <a:t>Based on testable hypotheses and methodologies that have been objectively and openly peer-reviewed</a:t>
          </a:r>
        </a:p>
      </dsp:txBody>
      <dsp:txXfrm>
        <a:off x="5856091" y="3010817"/>
        <a:ext cx="975948" cy="1364490"/>
      </dsp:txXfrm>
    </dsp:sp>
    <dsp:sp modelId="{4517021E-D865-4AA4-8EE8-078267C68E4F}">
      <dsp:nvSpPr>
        <dsp:cNvPr id="0" name=""/>
        <dsp:cNvSpPr/>
      </dsp:nvSpPr>
      <dsp:spPr>
        <a:xfrm>
          <a:off x="6986671" y="2075919"/>
          <a:ext cx="970776" cy="556899"/>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5FCD30A8-6BDA-4C7D-8C85-603E5C4F56AD}">
      <dsp:nvSpPr>
        <dsp:cNvPr id="0" name=""/>
        <dsp:cNvSpPr/>
      </dsp:nvSpPr>
      <dsp:spPr>
        <a:xfrm>
          <a:off x="7084117" y="2168492"/>
          <a:ext cx="970776" cy="5568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a:latin typeface="Arial" pitchFamily="34" charset="0"/>
              <a:cs typeface="Arial" pitchFamily="34" charset="0"/>
            </a:rPr>
            <a:t>Sustainable</a:t>
          </a:r>
        </a:p>
      </dsp:txBody>
      <dsp:txXfrm>
        <a:off x="7100428" y="2184803"/>
        <a:ext cx="938154" cy="524277"/>
      </dsp:txXfrm>
    </dsp:sp>
    <dsp:sp modelId="{04EC8EB3-B833-4CC3-A064-08596980CAEA}">
      <dsp:nvSpPr>
        <dsp:cNvPr id="0" name=""/>
        <dsp:cNvSpPr/>
      </dsp:nvSpPr>
      <dsp:spPr>
        <a:xfrm>
          <a:off x="6970451" y="2887881"/>
          <a:ext cx="1003217" cy="1456937"/>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9FABF85A-5252-404A-B6C2-EE9E10D13B75}">
      <dsp:nvSpPr>
        <dsp:cNvPr id="0" name=""/>
        <dsp:cNvSpPr/>
      </dsp:nvSpPr>
      <dsp:spPr>
        <a:xfrm>
          <a:off x="7067896" y="2980454"/>
          <a:ext cx="1003217" cy="145693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latin typeface="Arial" pitchFamily="34" charset="0"/>
              <a:cs typeface="Arial" pitchFamily="34" charset="0"/>
            </a:rPr>
            <a:t>Having the potential for </a:t>
          </a:r>
          <a:r>
            <a:rPr lang="en-US" sz="1000" kern="1200" dirty="0" smtClean="0">
              <a:latin typeface="Arial" pitchFamily="34" charset="0"/>
              <a:cs typeface="Arial" pitchFamily="34" charset="0"/>
            </a:rPr>
            <a:t/>
          </a:r>
          <a:br>
            <a:rPr lang="en-US" sz="1000" kern="1200" dirty="0" smtClean="0">
              <a:latin typeface="Arial" pitchFamily="34" charset="0"/>
              <a:cs typeface="Arial" pitchFamily="34" charset="0"/>
            </a:rPr>
          </a:br>
          <a:r>
            <a:rPr lang="en-US" sz="1000" kern="1200" dirty="0" smtClean="0">
              <a:latin typeface="Arial" pitchFamily="34" charset="0"/>
              <a:cs typeface="Arial" pitchFamily="34" charset="0"/>
            </a:rPr>
            <a:t>long-term </a:t>
          </a:r>
          <a:r>
            <a:rPr lang="en-US" sz="1000" kern="1200" dirty="0">
              <a:latin typeface="Arial" pitchFamily="34" charset="0"/>
              <a:cs typeface="Arial" pitchFamily="34" charset="0"/>
            </a:rPr>
            <a:t>maintenance; capable of being continued without exhausting available resources </a:t>
          </a:r>
        </a:p>
      </dsp:txBody>
      <dsp:txXfrm>
        <a:off x="7097279" y="3009837"/>
        <a:ext cx="944451" cy="1398171"/>
      </dsp:txXfrm>
    </dsp:sp>
    <dsp:sp modelId="{0FEA1845-7281-4718-86C6-5F390B8DEE5E}">
      <dsp:nvSpPr>
        <dsp:cNvPr id="0" name=""/>
        <dsp:cNvSpPr/>
      </dsp:nvSpPr>
      <dsp:spPr>
        <a:xfrm>
          <a:off x="8170190" y="2075919"/>
          <a:ext cx="873744" cy="556899"/>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A770E3FD-BDE1-42C2-A775-01D520D1B70F}">
      <dsp:nvSpPr>
        <dsp:cNvPr id="0" name=""/>
        <dsp:cNvSpPr/>
      </dsp:nvSpPr>
      <dsp:spPr>
        <a:xfrm>
          <a:off x="8267635" y="2168492"/>
          <a:ext cx="873744" cy="5568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a:latin typeface="Arial" pitchFamily="34" charset="0"/>
              <a:cs typeface="Arial" pitchFamily="34" charset="0"/>
            </a:rPr>
            <a:t>Transparent</a:t>
          </a:r>
        </a:p>
      </dsp:txBody>
      <dsp:txXfrm>
        <a:off x="8283946" y="2184803"/>
        <a:ext cx="841122" cy="524277"/>
      </dsp:txXfrm>
    </dsp:sp>
    <dsp:sp modelId="{FD65B0CB-4935-4421-A209-AE56421EF986}">
      <dsp:nvSpPr>
        <dsp:cNvPr id="0" name=""/>
        <dsp:cNvSpPr/>
      </dsp:nvSpPr>
      <dsp:spPr>
        <a:xfrm>
          <a:off x="8168559" y="2887881"/>
          <a:ext cx="877006" cy="1030130"/>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CF30AE8-5938-4396-901B-B977F7B06A46}">
      <dsp:nvSpPr>
        <dsp:cNvPr id="0" name=""/>
        <dsp:cNvSpPr/>
      </dsp:nvSpPr>
      <dsp:spPr>
        <a:xfrm>
          <a:off x="8266004" y="2980454"/>
          <a:ext cx="877006" cy="1030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latin typeface="Arial" pitchFamily="34" charset="0"/>
              <a:cs typeface="Arial" pitchFamily="34" charset="0"/>
            </a:rPr>
            <a:t>Openly </a:t>
          </a:r>
          <a:r>
            <a:rPr lang="en-US" sz="1000" kern="1200" dirty="0" smtClean="0">
              <a:latin typeface="Arial" pitchFamily="34" charset="0"/>
              <a:cs typeface="Arial" pitchFamily="34" charset="0"/>
            </a:rPr>
            <a:t>accountable in </a:t>
          </a:r>
          <a:r>
            <a:rPr lang="en-US" sz="1000" kern="1200" dirty="0">
              <a:latin typeface="Arial" pitchFamily="34" charset="0"/>
              <a:cs typeface="Arial" pitchFamily="34" charset="0"/>
            </a:rPr>
            <a:t>every respect</a:t>
          </a:r>
        </a:p>
      </dsp:txBody>
      <dsp:txXfrm>
        <a:off x="8291691" y="3006141"/>
        <a:ext cx="825632" cy="97875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DC6D37-6035-4B2B-834F-44D33B844F4B}" type="datetimeFigureOut">
              <a:rPr lang="en-US" smtClean="0"/>
              <a:t>11/19/2014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3729DD-EBE7-45A7-ABA5-42B77ACE6464}" type="slidenum">
              <a:rPr lang="en-US" smtClean="0"/>
              <a:t>‹#›</a:t>
            </a:fld>
            <a:endParaRPr lang="en-US"/>
          </a:p>
        </p:txBody>
      </p:sp>
    </p:spTree>
    <p:extLst>
      <p:ext uri="{BB962C8B-B14F-4D97-AF65-F5344CB8AC3E}">
        <p14:creationId xmlns:p14="http://schemas.microsoft.com/office/powerpoint/2010/main" val="512767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0FDDDA-8C0A-4BCB-AB52-CC5674BA686E}" type="slidenum">
              <a:rPr lang="en-US" altLang="en-US"/>
              <a:pPr/>
              <a:t>5</a:t>
            </a:fld>
            <a:endParaRPr lang="en-US" altLang="en-US"/>
          </a:p>
        </p:txBody>
      </p:sp>
      <p:sp>
        <p:nvSpPr>
          <p:cNvPr id="57346" name="Rectangle 2"/>
          <p:cNvSpPr>
            <a:spLocks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6439" indent="-336439">
              <a:lnSpc>
                <a:spcPct val="115000"/>
              </a:lnSpc>
              <a:buFont typeface="Symbol"/>
              <a:buChar char=""/>
            </a:pPr>
            <a:r>
              <a:rPr lang="en-US" sz="1100" dirty="0">
                <a:ea typeface="Calibri"/>
                <a:cs typeface="Calibri"/>
              </a:rPr>
              <a:t>2011 Global Ocean Temperature Anomaly was 0.40 </a:t>
            </a:r>
            <a:r>
              <a:rPr lang="en-US" sz="1100" dirty="0" err="1">
                <a:ea typeface="Calibri"/>
                <a:cs typeface="Calibri"/>
              </a:rPr>
              <a:t>deg</a:t>
            </a:r>
            <a:r>
              <a:rPr lang="en-US" sz="1100" dirty="0">
                <a:ea typeface="Calibri"/>
                <a:cs typeface="Calibri"/>
              </a:rPr>
              <a:t> C / 0.72 </a:t>
            </a:r>
            <a:r>
              <a:rPr lang="en-US" sz="1100" dirty="0" err="1">
                <a:ea typeface="Calibri"/>
                <a:cs typeface="Calibri"/>
              </a:rPr>
              <a:t>deg</a:t>
            </a:r>
            <a:r>
              <a:rPr lang="en-US" sz="1100" dirty="0">
                <a:ea typeface="Calibri"/>
                <a:cs typeface="Calibri"/>
              </a:rPr>
              <a:t> F and tied with 2007 as the 11th warmest year since records began in 1880</a:t>
            </a:r>
            <a:endParaRPr lang="en-US" sz="1100" dirty="0">
              <a:ea typeface="Calibri"/>
              <a:cs typeface="Times New Roman"/>
            </a:endParaRPr>
          </a:p>
          <a:p>
            <a:pPr marL="336439" indent="-336439">
              <a:lnSpc>
                <a:spcPct val="115000"/>
              </a:lnSpc>
              <a:buFont typeface="Symbol"/>
              <a:buChar char=""/>
            </a:pPr>
            <a:r>
              <a:rPr lang="en-US" sz="1100" dirty="0">
                <a:ea typeface="Calibri"/>
                <a:cs typeface="Calibri"/>
              </a:rPr>
              <a:t>The warmest year on record is 2003 with an anomaly of 0.52 </a:t>
            </a:r>
            <a:r>
              <a:rPr lang="en-US" sz="1100" dirty="0" err="1">
                <a:ea typeface="Calibri"/>
                <a:cs typeface="Calibri"/>
              </a:rPr>
              <a:t>deg</a:t>
            </a:r>
            <a:r>
              <a:rPr lang="en-US" sz="1100" dirty="0">
                <a:ea typeface="Calibri"/>
                <a:cs typeface="Calibri"/>
              </a:rPr>
              <a:t> C / 0.94 </a:t>
            </a:r>
            <a:r>
              <a:rPr lang="en-US" sz="1100" dirty="0" err="1">
                <a:ea typeface="Calibri"/>
                <a:cs typeface="Calibri"/>
              </a:rPr>
              <a:t>deg</a:t>
            </a:r>
            <a:r>
              <a:rPr lang="en-US" sz="1100" dirty="0">
                <a:ea typeface="Calibri"/>
                <a:cs typeface="Calibri"/>
              </a:rPr>
              <a:t> F</a:t>
            </a:r>
            <a:endParaRPr lang="en-US" sz="1100" dirty="0">
              <a:ea typeface="Calibri"/>
              <a:cs typeface="Times New Roman"/>
            </a:endParaRPr>
          </a:p>
        </p:txBody>
      </p:sp>
      <p:sp>
        <p:nvSpPr>
          <p:cNvPr id="4" name="Slide Number Placeholder 3"/>
          <p:cNvSpPr>
            <a:spLocks noGrp="1"/>
          </p:cNvSpPr>
          <p:nvPr>
            <p:ph type="sldNum" sz="quarter" idx="10"/>
          </p:nvPr>
        </p:nvSpPr>
        <p:spPr/>
        <p:txBody>
          <a:bodyPr/>
          <a:lstStyle/>
          <a:p>
            <a:fld id="{2D4E6E69-2900-4CEB-A41D-0F29377ADCEB}" type="slidenum">
              <a:rPr lang="en-US" smtClean="0"/>
              <a:pPr/>
              <a:t>40</a:t>
            </a:fld>
            <a:endParaRPr lang="en-US"/>
          </a:p>
        </p:txBody>
      </p:sp>
    </p:spTree>
    <p:extLst>
      <p:ext uri="{BB962C8B-B14F-4D97-AF65-F5344CB8AC3E}">
        <p14:creationId xmlns:p14="http://schemas.microsoft.com/office/powerpoint/2010/main" val="2918142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75" name="Shape 2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mccabe</a:t>
            </a:r>
          </a:p>
        </p:txBody>
      </p:sp>
      <p:sp>
        <p:nvSpPr>
          <p:cNvPr id="276" name="Shape 27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r>
              <a:rPr lang="en-US"/>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553" name="Shape 5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4E6E69-2900-4CEB-A41D-0F29377ADCEB}" type="slidenum">
              <a:rPr lang="en-US" smtClean="0"/>
              <a:pPr/>
              <a:t>44</a:t>
            </a:fld>
            <a:endParaRPr lang="en-US"/>
          </a:p>
        </p:txBody>
      </p:sp>
    </p:spTree>
    <p:extLst>
      <p:ext uri="{BB962C8B-B14F-4D97-AF65-F5344CB8AC3E}">
        <p14:creationId xmlns:p14="http://schemas.microsoft.com/office/powerpoint/2010/main" val="1035136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US" dirty="0" smtClean="0"/>
              <a:t>2. Water and Energy Cycle-related CDRs were given priority.</a:t>
            </a:r>
          </a:p>
          <a:p>
            <a:r>
              <a:rPr lang="en-US" dirty="0" smtClean="0"/>
              <a:t>R2O: “Research to Operations” transition.</a:t>
            </a:r>
            <a:endParaRPr lang="en-US" dirty="0"/>
          </a:p>
        </p:txBody>
      </p:sp>
      <p:sp>
        <p:nvSpPr>
          <p:cNvPr id="4" name="Slide Number Placeholder 3"/>
          <p:cNvSpPr>
            <a:spLocks noGrp="1"/>
          </p:cNvSpPr>
          <p:nvPr>
            <p:ph type="sldNum" sz="quarter" idx="10"/>
          </p:nvPr>
        </p:nvSpPr>
        <p:spPr/>
        <p:txBody>
          <a:bodyPr/>
          <a:lstStyle/>
          <a:p>
            <a:pPr>
              <a:defRPr/>
            </a:pPr>
            <a:fld id="{BAF489FD-3F39-4C9C-9177-6BA9959415F5}" type="slidenum">
              <a:rPr lang="en-US" smtClean="0">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1882912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144588" y="687388"/>
            <a:ext cx="4568825" cy="3427412"/>
          </a:xfrm>
          <a:prstGeom prst="rect">
            <a:avLst/>
          </a:prstGeom>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007875-4898-4B9D-B707-06B8F339A402}" type="slidenum">
              <a:rPr lang="en-US">
                <a:solidFill>
                  <a:srgbClr val="000000"/>
                </a:solidFill>
                <a:ea typeface="ＭＳ Ｐゴシック"/>
                <a:cs typeface="ＭＳ Ｐゴシック"/>
              </a:rPr>
              <a:pPr fontAlgn="base">
                <a:spcBef>
                  <a:spcPct val="0"/>
                </a:spcBef>
                <a:spcAft>
                  <a:spcPct val="0"/>
                </a:spcAft>
              </a:pPr>
              <a:t>13</a:t>
            </a:fld>
            <a:endParaRPr lang="en-US">
              <a:solidFill>
                <a:srgbClr val="000000"/>
              </a:solidFill>
              <a:ea typeface="ＭＳ Ｐゴシック"/>
              <a:cs typeface="ＭＳ Ｐゴシック"/>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6371" indent="-336371">
              <a:lnSpc>
                <a:spcPct val="115000"/>
              </a:lnSpc>
              <a:buFont typeface="Symbol"/>
              <a:buChar char=""/>
            </a:pPr>
            <a:r>
              <a:rPr lang="en-US" sz="1100" dirty="0">
                <a:ea typeface="Calibri"/>
                <a:cs typeface="Calibri"/>
              </a:rPr>
              <a:t>Across the United States and around the world, people are making decisions to effectively minimize and prepare for the impacts of variations and changes in the climate system</a:t>
            </a:r>
            <a:endParaRPr lang="en-US" sz="1100" dirty="0">
              <a:ea typeface="Calibri"/>
              <a:cs typeface="Times New Roman"/>
            </a:endParaRPr>
          </a:p>
          <a:p>
            <a:pPr marL="336371" indent="-336371">
              <a:lnSpc>
                <a:spcPct val="115000"/>
              </a:lnSpc>
              <a:buFont typeface="Symbol"/>
              <a:buChar char=""/>
            </a:pPr>
            <a:r>
              <a:rPr lang="en-US" sz="1100" dirty="0">
                <a:ea typeface="Calibri"/>
                <a:cs typeface="Calibri"/>
              </a:rPr>
              <a:t>These decisions require accurate, timely, and authoritative scientific weather and climate information</a:t>
            </a:r>
            <a:endParaRPr lang="en-US" sz="1100" dirty="0">
              <a:ea typeface="Calibri"/>
              <a:cs typeface="Times New Roman"/>
            </a:endParaRPr>
          </a:p>
          <a:p>
            <a:pPr marL="336371" indent="-336371">
              <a:lnSpc>
                <a:spcPct val="115000"/>
              </a:lnSpc>
              <a:buFont typeface="Symbol"/>
              <a:buChar char=""/>
            </a:pPr>
            <a:r>
              <a:rPr lang="en-US" sz="1100" dirty="0">
                <a:ea typeface="Calibri"/>
                <a:cs typeface="Calibri"/>
              </a:rPr>
              <a:t>NCDC continues to strengthen and balance its portfolio of products and services to meet its stakeholders needs</a:t>
            </a:r>
            <a:endParaRPr lang="en-US" sz="1100" dirty="0">
              <a:ea typeface="Calibri"/>
              <a:cs typeface="Times New Roman"/>
            </a:endParaRPr>
          </a:p>
        </p:txBody>
      </p:sp>
      <p:sp>
        <p:nvSpPr>
          <p:cNvPr id="4" name="Slide Number Placeholder 3"/>
          <p:cNvSpPr>
            <a:spLocks noGrp="1"/>
          </p:cNvSpPr>
          <p:nvPr>
            <p:ph type="sldNum" sz="quarter" idx="10"/>
          </p:nvPr>
        </p:nvSpPr>
        <p:spPr/>
        <p:txBody>
          <a:bodyPr/>
          <a:lstStyle/>
          <a:p>
            <a:fld id="{2D4E6E69-2900-4CEB-A41D-0F29377ADCE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634710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1144588" y="684213"/>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51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8804" indent="-284155">
              <a:defRPr>
                <a:solidFill>
                  <a:schemeClr val="tx1"/>
                </a:solidFill>
                <a:latin typeface="Calibri" pitchFamily="34" charset="0"/>
              </a:defRPr>
            </a:lvl2pPr>
            <a:lvl3pPr marL="1136622" indent="-227325">
              <a:defRPr>
                <a:solidFill>
                  <a:schemeClr val="tx1"/>
                </a:solidFill>
                <a:latin typeface="Calibri" pitchFamily="34" charset="0"/>
              </a:defRPr>
            </a:lvl3pPr>
            <a:lvl4pPr marL="1591270" indent="-227325">
              <a:defRPr>
                <a:solidFill>
                  <a:schemeClr val="tx1"/>
                </a:solidFill>
                <a:latin typeface="Calibri" pitchFamily="34" charset="0"/>
              </a:defRPr>
            </a:lvl4pPr>
            <a:lvl5pPr marL="2045918" indent="-227325">
              <a:defRPr>
                <a:solidFill>
                  <a:schemeClr val="tx1"/>
                </a:solidFill>
                <a:latin typeface="Calibri" pitchFamily="34" charset="0"/>
              </a:defRPr>
            </a:lvl5pPr>
            <a:lvl6pPr marL="2500568" indent="-227325" fontAlgn="base">
              <a:spcBef>
                <a:spcPct val="0"/>
              </a:spcBef>
              <a:spcAft>
                <a:spcPct val="0"/>
              </a:spcAft>
              <a:defRPr>
                <a:solidFill>
                  <a:schemeClr val="tx1"/>
                </a:solidFill>
                <a:latin typeface="Calibri" pitchFamily="34" charset="0"/>
              </a:defRPr>
            </a:lvl6pPr>
            <a:lvl7pPr marL="2955216" indent="-227325" fontAlgn="base">
              <a:spcBef>
                <a:spcPct val="0"/>
              </a:spcBef>
              <a:spcAft>
                <a:spcPct val="0"/>
              </a:spcAft>
              <a:defRPr>
                <a:solidFill>
                  <a:schemeClr val="tx1"/>
                </a:solidFill>
                <a:latin typeface="Calibri" pitchFamily="34" charset="0"/>
              </a:defRPr>
            </a:lvl7pPr>
            <a:lvl8pPr marL="3409865" indent="-227325" fontAlgn="base">
              <a:spcBef>
                <a:spcPct val="0"/>
              </a:spcBef>
              <a:spcAft>
                <a:spcPct val="0"/>
              </a:spcAft>
              <a:defRPr>
                <a:solidFill>
                  <a:schemeClr val="tx1"/>
                </a:solidFill>
                <a:latin typeface="Calibri" pitchFamily="34" charset="0"/>
              </a:defRPr>
            </a:lvl8pPr>
            <a:lvl9pPr marL="3864513" indent="-227325" fontAlgn="base">
              <a:spcBef>
                <a:spcPct val="0"/>
              </a:spcBef>
              <a:spcAft>
                <a:spcPct val="0"/>
              </a:spcAft>
              <a:defRPr>
                <a:solidFill>
                  <a:schemeClr val="tx1"/>
                </a:solidFill>
                <a:latin typeface="Calibri" pitchFamily="34" charset="0"/>
              </a:defRPr>
            </a:lvl9pPr>
          </a:lstStyle>
          <a:p>
            <a:pPr>
              <a:defRPr/>
            </a:pPr>
            <a:fld id="{22193AF8-08E2-4B3C-9CDB-8AAEA173F1B5}" type="slidenum">
              <a:rPr lang="en-US" smtClean="0">
                <a:solidFill>
                  <a:prstClr val="black"/>
                </a:solidFill>
              </a:rPr>
              <a:pPr>
                <a:defRPr/>
              </a:pPr>
              <a:t>17</a:t>
            </a:fld>
            <a:endParaRPr lang="en-US" smtClean="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181" y="4342780"/>
            <a:ext cx="5487640" cy="4115112"/>
          </a:xfrm>
          <a:prstGeom prst="rect">
            <a:avLst/>
          </a:prstGeom>
        </p:spPr>
        <p:txBody>
          <a:bodyPr lIns="89547" tIns="44773" rIns="89547" bIns="44773">
            <a:normAutofit/>
          </a:bodyPr>
          <a:lstStyle/>
          <a:p>
            <a:pPr marL="169828" indent="-169828" algn="ctr"/>
            <a:r>
              <a:rPr lang="en-US" sz="1100" dirty="0">
                <a:solidFill>
                  <a:prstClr val="white"/>
                </a:solidFill>
                <a:effectLst>
                  <a:outerShdw blurRad="38100" dist="38100" dir="2700000" algn="tl">
                    <a:srgbClr val="000000">
                      <a:alpha val="43137"/>
                    </a:srgbClr>
                  </a:outerShdw>
                </a:effectLst>
              </a:rPr>
              <a:t>International</a:t>
            </a:r>
          </a:p>
          <a:p>
            <a:pPr marL="169828" indent="-169828" algn="ctr"/>
            <a:r>
              <a:rPr lang="en-US" sz="1100" dirty="0">
                <a:solidFill>
                  <a:prstClr val="white"/>
                </a:solidFill>
                <a:effectLst>
                  <a:outerShdw blurRad="38100" dist="38100" dir="2700000" algn="tl">
                    <a:srgbClr val="000000">
                      <a:alpha val="43137"/>
                    </a:srgbClr>
                  </a:outerShdw>
                </a:effectLst>
              </a:rPr>
              <a:t>Assessments</a:t>
            </a:r>
          </a:p>
          <a:p>
            <a:pPr marL="169828" indent="-169828">
              <a:buFont typeface="Arial" pitchFamily="34" charset="0"/>
              <a:buChar char="•"/>
            </a:pPr>
            <a:r>
              <a:rPr lang="en-US" sz="1100" dirty="0">
                <a:solidFill>
                  <a:prstClr val="white"/>
                </a:solidFill>
              </a:rPr>
              <a:t>3 NCDC lead authors and review editors on Fourth Assessment Report</a:t>
            </a:r>
          </a:p>
          <a:p>
            <a:pPr marL="169828" indent="-169828">
              <a:buFont typeface="Arial" pitchFamily="34" charset="0"/>
              <a:buChar char="•"/>
            </a:pPr>
            <a:r>
              <a:rPr lang="en-US" sz="1100" dirty="0">
                <a:solidFill>
                  <a:prstClr val="white"/>
                </a:solidFill>
              </a:rPr>
              <a:t>2 NCDC lead authors on Fifth Assessment Report</a:t>
            </a:r>
          </a:p>
          <a:p>
            <a:pPr marL="169828" indent="-169828">
              <a:buFont typeface="Arial" pitchFamily="34" charset="0"/>
              <a:buChar char="•"/>
            </a:pPr>
            <a:r>
              <a:rPr lang="en-US" sz="1100" dirty="0">
                <a:solidFill>
                  <a:prstClr val="white"/>
                </a:solidFill>
              </a:rPr>
              <a:t>2 NCDC lead authors on Special Report on Extremes</a:t>
            </a:r>
          </a:p>
          <a:p>
            <a:pPr algn="ctr"/>
            <a:r>
              <a:rPr lang="en-US" sz="1100" dirty="0">
                <a:solidFill>
                  <a:prstClr val="white"/>
                </a:solidFill>
                <a:effectLst>
                  <a:outerShdw blurRad="38100" dist="38100" dir="2700000" algn="tl">
                    <a:srgbClr val="000000">
                      <a:alpha val="43137"/>
                    </a:srgbClr>
                  </a:outerShdw>
                </a:effectLst>
              </a:rPr>
              <a:t>National</a:t>
            </a:r>
          </a:p>
          <a:p>
            <a:pPr algn="ctr"/>
            <a:r>
              <a:rPr lang="en-US" sz="1100" dirty="0">
                <a:solidFill>
                  <a:prstClr val="white"/>
                </a:solidFill>
                <a:effectLst>
                  <a:outerShdw blurRad="38100" dist="38100" dir="2700000" algn="tl">
                    <a:srgbClr val="000000">
                      <a:alpha val="43137"/>
                    </a:srgbClr>
                  </a:outerShdw>
                </a:effectLst>
              </a:rPr>
              <a:t>Assessments</a:t>
            </a:r>
          </a:p>
          <a:p>
            <a:pPr marL="169828" indent="-169828">
              <a:buFont typeface="Arial" pitchFamily="34" charset="0"/>
              <a:buChar char="•"/>
            </a:pPr>
            <a:r>
              <a:rPr lang="en-US" sz="1100" dirty="0">
                <a:solidFill>
                  <a:prstClr val="white"/>
                </a:solidFill>
              </a:rPr>
              <a:t>NCDC provides leadership for all National Climate Assessments</a:t>
            </a:r>
          </a:p>
          <a:p>
            <a:pPr marL="169828" indent="-169828">
              <a:buFont typeface="Arial" pitchFamily="34" charset="0"/>
              <a:buChar char="•"/>
            </a:pPr>
            <a:r>
              <a:rPr lang="en-US" sz="1100" dirty="0">
                <a:solidFill>
                  <a:prstClr val="white"/>
                </a:solidFill>
              </a:rPr>
              <a:t>NCDC hosts National Assessment’s Technical Support Unit</a:t>
            </a:r>
          </a:p>
          <a:p>
            <a:pPr algn="ctr"/>
            <a:r>
              <a:rPr lang="en-US" sz="1100" dirty="0">
                <a:solidFill>
                  <a:prstClr val="white"/>
                </a:solidFill>
                <a:effectLst>
                  <a:outerShdw blurRad="38100" dist="38100" dir="2700000" algn="tl">
                    <a:srgbClr val="000000">
                      <a:alpha val="43137"/>
                    </a:srgbClr>
                  </a:outerShdw>
                </a:effectLst>
              </a:rPr>
              <a:t>Annual</a:t>
            </a:r>
          </a:p>
          <a:p>
            <a:pPr algn="ctr"/>
            <a:r>
              <a:rPr lang="en-US" sz="1100" dirty="0">
                <a:solidFill>
                  <a:prstClr val="white"/>
                </a:solidFill>
                <a:effectLst>
                  <a:outerShdw blurRad="38100" dist="38100" dir="2700000" algn="tl">
                    <a:srgbClr val="000000">
                      <a:alpha val="43137"/>
                    </a:srgbClr>
                  </a:outerShdw>
                </a:effectLst>
              </a:rPr>
              <a:t>Assessments</a:t>
            </a:r>
          </a:p>
          <a:p>
            <a:pPr marL="169828" indent="-169828">
              <a:buFont typeface="Arial" pitchFamily="34" charset="0"/>
              <a:buChar char="•"/>
            </a:pPr>
            <a:r>
              <a:rPr lang="en-US" sz="1100" dirty="0">
                <a:solidFill>
                  <a:prstClr val="white"/>
                </a:solidFill>
              </a:rPr>
              <a:t>NCDC coordinates 378 authors from 48 countries</a:t>
            </a:r>
          </a:p>
          <a:p>
            <a:pPr marL="169828" indent="-169828">
              <a:buFont typeface="Arial" pitchFamily="34" charset="0"/>
              <a:buChar char="•"/>
            </a:pPr>
            <a:r>
              <a:rPr lang="en-US" sz="1100" dirty="0">
                <a:solidFill>
                  <a:prstClr val="white"/>
                </a:solidFill>
              </a:rPr>
              <a:t>Covered by all major news networks, briefed to Hill staff</a:t>
            </a:r>
          </a:p>
          <a:p>
            <a:pPr marL="169828" indent="-169828">
              <a:buFont typeface="Arial" pitchFamily="34" charset="0"/>
              <a:buChar char="•"/>
            </a:pPr>
            <a:endParaRPr lang="en-US" sz="1100" dirty="0">
              <a:solidFill>
                <a:prstClr val="white"/>
              </a:solidFill>
            </a:endParaRPr>
          </a:p>
          <a:p>
            <a:pPr marL="169828" indent="-169828">
              <a:buFont typeface="Arial" pitchFamily="34" charset="0"/>
              <a:buChar char="•"/>
            </a:pPr>
            <a:endParaRPr lang="en-US" sz="1100" dirty="0">
              <a:solidFill>
                <a:prstClr val="white"/>
              </a:solidFill>
            </a:endParaRPr>
          </a:p>
          <a:p>
            <a:pPr marL="169828" indent="-169828">
              <a:buFont typeface="Arial" pitchFamily="34" charset="0"/>
              <a:buChar char="•"/>
            </a:pPr>
            <a:endParaRPr lang="en-US" sz="1100" dirty="0">
              <a:solidFill>
                <a:prstClr val="white"/>
              </a:solidFill>
            </a:endParaRPr>
          </a:p>
          <a:p>
            <a:pPr marL="336308" indent="-336308">
              <a:lnSpc>
                <a:spcPct val="115000"/>
              </a:lnSpc>
              <a:buFont typeface="Symbol"/>
              <a:buChar char=""/>
            </a:pPr>
            <a:endParaRPr lang="en-US" sz="1100" dirty="0">
              <a:ea typeface="Calibri"/>
              <a:cs typeface="Times New Roman"/>
            </a:endParaRPr>
          </a:p>
        </p:txBody>
      </p:sp>
      <p:sp>
        <p:nvSpPr>
          <p:cNvPr id="4" name="Slide Number Placeholder 3"/>
          <p:cNvSpPr>
            <a:spLocks noGrp="1"/>
          </p:cNvSpPr>
          <p:nvPr>
            <p:ph type="sldNum" sz="quarter" idx="10"/>
          </p:nvPr>
        </p:nvSpPr>
        <p:spPr/>
        <p:txBody>
          <a:bodyPr/>
          <a:lstStyle/>
          <a:p>
            <a:fld id="{2D4E6E69-2900-4CEB-A41D-0F29377ADCE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051845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181" y="4342779"/>
            <a:ext cx="5487640" cy="4115113"/>
          </a:xfrm>
          <a:prstGeom prst="rect">
            <a:avLst/>
          </a:prstGeom>
        </p:spPr>
        <p:txBody>
          <a:bodyPr lIns="89556" tIns="44777" rIns="89556" bIns="44777">
            <a:normAutofit/>
          </a:bodyPr>
          <a:lstStyle/>
          <a:p>
            <a:pPr marL="336345" indent="-336345">
              <a:buFont typeface="Symbol"/>
              <a:buChar char=""/>
            </a:pP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2D4E6E69-2900-4CEB-A41D-0F29377ADCEB}"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49062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In an age where satellites, radars, and climate models produce terabytes of data each day, and where dozens of research groups produce and maintain hundreds of similar climate data sets, the shear volume of data can inhibit effective access and analysis.  Our ultimate goal is to reduce the effort required to access the right information, regulate the quantity of the data so only the desired amount is delivered, ensure the quality by establishing certain state-of-the-science reference data sets, and let the end user integrate the climate data with their data to produce relevant assessments, comparisons, or analyses.</a:t>
            </a:r>
          </a:p>
          <a:p>
            <a:endParaRPr lang="en-US" dirty="0" smtClean="0">
              <a:latin typeface="Arial" pitchFamily="34" charset="0"/>
            </a:endParaRPr>
          </a:p>
          <a:p>
            <a:r>
              <a:rPr lang="en-US" dirty="0" smtClean="0">
                <a:latin typeface="Arial" pitchFamily="34" charset="0"/>
              </a:rPr>
              <a:t>To</a:t>
            </a:r>
            <a:r>
              <a:rPr lang="en-US" baseline="0" dirty="0" smtClean="0">
                <a:latin typeface="Arial" pitchFamily="34" charset="0"/>
              </a:rPr>
              <a:t> this end, we have been developing the Integrated Marine Protected Area Climate Tools (IMPACT) add on to the NOAA Weather and Climate Toolkit.  This tool is part of the NOAA-wide IMPACT framework that we have been leading development of at NCDC for the past several years.  The WCT-IMPACT is one of several tools intended to reside within the IMPACT framework.  We should also note that the WCT-IMPACT tool has been developed for NOAA as part of the CDR project.  This is a Federal tool, and so we are not designing this to compete with more advanced commercial software, but rather to complement them by making it easier for users to obtain relevant data for further analysis.</a:t>
            </a:r>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0A56281B-5CAC-40D0-BEF6-E3AFD40DA5BE}" type="slidenum">
              <a:rPr lang="en-US" smtClean="0"/>
              <a:pPr>
                <a:defRPr/>
              </a:pPr>
              <a:t>29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Polar-orbiting Operational Environmental Satellite (POES) and</a:t>
            </a:r>
            <a:r>
              <a:rPr lang="en-US" sz="1600" baseline="0" dirty="0" smtClean="0"/>
              <a:t> Defense Meteorological Satellite Program (DMSP)</a:t>
            </a:r>
            <a:endParaRPr lang="en-US" sz="1600" dirty="0" smtClean="0"/>
          </a:p>
          <a:p>
            <a:pPr lvl="1"/>
            <a:r>
              <a:rPr lang="en-US" sz="1050" dirty="0" smtClean="0"/>
              <a:t>First launched in  1978</a:t>
            </a:r>
          </a:p>
          <a:p>
            <a:pPr lvl="1"/>
            <a:r>
              <a:rPr lang="en-US" sz="1050" dirty="0" smtClean="0"/>
              <a:t>870 km (541 miles) above the Earth</a:t>
            </a:r>
          </a:p>
          <a:p>
            <a:endParaRPr lang="en-US" dirty="0"/>
          </a:p>
        </p:txBody>
      </p:sp>
      <p:sp>
        <p:nvSpPr>
          <p:cNvPr id="4" name="Slide Number Placeholder 3"/>
          <p:cNvSpPr>
            <a:spLocks noGrp="1"/>
          </p:cNvSpPr>
          <p:nvPr>
            <p:ph type="sldNum" sz="quarter" idx="10"/>
          </p:nvPr>
        </p:nvSpPr>
        <p:spPr/>
        <p:txBody>
          <a:bodyPr/>
          <a:lstStyle/>
          <a:p>
            <a:pPr>
              <a:defRPr/>
            </a:pPr>
            <a:fld id="{F306F4D1-7319-4DD8-9209-92265FF0E411}" type="slidenum">
              <a:rPr lang="en-US" smtClean="0"/>
              <a:pPr>
                <a:defRPr/>
              </a:pPr>
              <a:t>37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6389" indent="-336389">
              <a:lnSpc>
                <a:spcPct val="115000"/>
              </a:lnSpc>
              <a:buFont typeface="Symbol"/>
              <a:buChar char=""/>
            </a:pPr>
            <a:r>
              <a:rPr lang="en-US" sz="1100" dirty="0">
                <a:ea typeface="Calibri"/>
                <a:cs typeface="Calibri"/>
              </a:rPr>
              <a:t>First developed in the 1990s, version 3 was released in May 2011</a:t>
            </a:r>
            <a:endParaRPr lang="en-US" sz="1100" dirty="0">
              <a:ea typeface="Calibri"/>
              <a:cs typeface="Times New Roman"/>
            </a:endParaRPr>
          </a:p>
          <a:p>
            <a:pPr marL="336389" indent="-336389">
              <a:lnSpc>
                <a:spcPct val="115000"/>
              </a:lnSpc>
              <a:buFont typeface="Symbol"/>
              <a:buChar char=""/>
            </a:pPr>
            <a:r>
              <a:rPr lang="en-US" sz="1100" dirty="0">
                <a:ea typeface="Calibri"/>
                <a:cs typeface="Calibri"/>
              </a:rPr>
              <a:t>A new version is expected to be released during early FY13 with a more than three-fold increase in the number of stations.</a:t>
            </a:r>
            <a:endParaRPr lang="en-US" sz="1100" dirty="0">
              <a:ea typeface="Calibri"/>
              <a:cs typeface="Times New Roman"/>
            </a:endParaRPr>
          </a:p>
        </p:txBody>
      </p:sp>
      <p:sp>
        <p:nvSpPr>
          <p:cNvPr id="4" name="Slide Number Placeholder 3"/>
          <p:cNvSpPr>
            <a:spLocks noGrp="1"/>
          </p:cNvSpPr>
          <p:nvPr>
            <p:ph type="sldNum" sz="quarter" idx="10"/>
          </p:nvPr>
        </p:nvSpPr>
        <p:spPr/>
        <p:txBody>
          <a:bodyPr/>
          <a:lstStyle/>
          <a:p>
            <a:fld id="{2D4E6E69-2900-4CEB-A41D-0F29377ADCEB}" type="slidenum">
              <a:rPr lang="en-US" smtClean="0"/>
              <a:pPr/>
              <a:t>39</a:t>
            </a:fld>
            <a:endParaRPr lang="en-US" dirty="0"/>
          </a:p>
        </p:txBody>
      </p:sp>
    </p:spTree>
    <p:extLst>
      <p:ext uri="{BB962C8B-B14F-4D97-AF65-F5344CB8AC3E}">
        <p14:creationId xmlns:p14="http://schemas.microsoft.com/office/powerpoint/2010/main" val="3492880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46AD94-6C3A-B946-A224-92F52E224171}" type="datetimeFigureOut">
              <a:rPr lang="en-US" smtClean="0"/>
              <a:pPr/>
              <a:t>11/19/2014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714A5-1229-4647-B0D8-F7E1A6513B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46AD94-6C3A-B946-A224-92F52E224171}" type="datetimeFigureOut">
              <a:rPr lang="en-US" smtClean="0"/>
              <a:pPr/>
              <a:t>11/19/2014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714A5-1229-4647-B0D8-F7E1A6513B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46AD94-6C3A-B946-A224-92F52E224171}" type="datetimeFigureOut">
              <a:rPr lang="en-US" smtClean="0"/>
              <a:pPr/>
              <a:t>11/19/2014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714A5-1229-4647-B0D8-F7E1A6513B9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143000"/>
          </a:xfrm>
        </p:spPr>
        <p:txBody>
          <a:bodyPr>
            <a:normAutofit/>
          </a:bodyPr>
          <a:lstStyle>
            <a:lvl1pPr algn="ctr">
              <a:defRPr sz="4000" b="1">
                <a:latin typeface="Arial Narrow" pitchFamily="34" charset="0"/>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A3FDDB7F-497C-46EF-916B-AA32776DBDA4}" type="datetimeFigureOut">
              <a:rPr lang="en-US" smtClean="0"/>
              <a:pPr/>
              <a:t>11/19/2014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43DBE-D5AA-4E4D-857D-96EE90A95550}" type="slidenum">
              <a:rPr lang="en-US" smtClean="0"/>
              <a:pPr/>
              <a:t>‹#›</a:t>
            </a:fld>
            <a:endParaRPr lang="en-US"/>
          </a:p>
        </p:txBody>
      </p:sp>
      <p:sp>
        <p:nvSpPr>
          <p:cNvPr id="9" name="Content Placeholder 2"/>
          <p:cNvSpPr>
            <a:spLocks noGrp="1"/>
          </p:cNvSpPr>
          <p:nvPr>
            <p:ph idx="13" hasCustomPrompt="1"/>
          </p:nvPr>
        </p:nvSpPr>
        <p:spPr>
          <a:xfrm>
            <a:off x="609600" y="1646237"/>
            <a:ext cx="8077200" cy="4525963"/>
          </a:xfrm>
        </p:spPr>
        <p:txBody>
          <a:bodyPr/>
          <a:lstStyle>
            <a:lvl1pPr>
              <a:buFontTx/>
              <a:buNone/>
              <a:defRPr>
                <a:solidFill>
                  <a:schemeClr val="bg1"/>
                </a:solidFill>
              </a:defRPr>
            </a:lvl1pPr>
            <a:lvl2pPr>
              <a:defRPr>
                <a:solidFill>
                  <a:srgbClr val="0070C0"/>
                </a:solidFill>
                <a:latin typeface="Arial Narrow" pitchFamily="34" charset="0"/>
              </a:defRPr>
            </a:lvl2pPr>
            <a:lvl3pPr>
              <a:defRPr>
                <a:solidFill>
                  <a:srgbClr val="0070C0"/>
                </a:solidFill>
                <a:latin typeface="Arial Narrow" pitchFamily="34" charset="0"/>
              </a:defRPr>
            </a:lvl3pPr>
            <a:lvl4pPr>
              <a:defRPr>
                <a:solidFill>
                  <a:srgbClr val="0070C0"/>
                </a:solidFill>
                <a:latin typeface="Arial Narrow" pitchFamily="34" charset="0"/>
              </a:defRPr>
            </a:lvl4pPr>
            <a:lvl5pPr>
              <a:defRPr>
                <a:solidFill>
                  <a:srgbClr val="0070C0"/>
                </a:solidFill>
                <a:latin typeface="Arial Narrow" pitchFamily="34" charset="0"/>
              </a:defRPr>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fld id="{A3FDDB7F-497C-46EF-916B-AA32776DBDA4}" type="datetimeFigureOut">
              <a:rPr lang="en-US" smtClean="0"/>
              <a:pPr/>
              <a:t>11/19/2014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43DBE-D5AA-4E4D-857D-96EE90A95550}" type="slidenum">
              <a:rPr lang="en-US" smtClean="0"/>
              <a:pPr/>
              <a:t>‹#›</a:t>
            </a:fld>
            <a:endParaRPr lang="en-US"/>
          </a:p>
        </p:txBody>
      </p:sp>
      <p:sp>
        <p:nvSpPr>
          <p:cNvPr id="3" name="Content Placeholder 2"/>
          <p:cNvSpPr>
            <a:spLocks noGrp="1"/>
          </p:cNvSpPr>
          <p:nvPr>
            <p:ph idx="1"/>
          </p:nvPr>
        </p:nvSpPr>
        <p:spPr>
          <a:xfrm>
            <a:off x="609600" y="1066800"/>
            <a:ext cx="8077200" cy="4525963"/>
          </a:xfrm>
        </p:spPr>
        <p:txBody>
          <a:bodyPr/>
          <a:lstStyle>
            <a:lvl1pPr>
              <a:buFontTx/>
              <a:buNone/>
              <a:defRPr>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609600" y="1646237"/>
            <a:ext cx="8077200" cy="4525963"/>
          </a:xfrm>
        </p:spPr>
        <p:txBody>
          <a:bodyPr/>
          <a:lstStyle>
            <a:lvl1pPr>
              <a:buFontTx/>
              <a:buNone/>
              <a:defRPr>
                <a:solidFill>
                  <a:schemeClr val="bg1"/>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4400">
                <a:solidFill>
                  <a:srgbClr val="002060"/>
                </a:solidFill>
              </a:defRPr>
            </a:lvl1pPr>
          </a:lstStyle>
          <a:p>
            <a:r>
              <a:rPr lang="en-US" dirty="0" smtClean="0"/>
              <a:t>Click to edit Master title style</a:t>
            </a:r>
            <a:endParaRPr lang="en-US" dirty="0"/>
          </a:p>
        </p:txBody>
      </p:sp>
      <p:grpSp>
        <p:nvGrpSpPr>
          <p:cNvPr id="4" name="Group 3"/>
          <p:cNvGrpSpPr/>
          <p:nvPr userDrawn="1"/>
        </p:nvGrpSpPr>
        <p:grpSpPr>
          <a:xfrm>
            <a:off x="152400" y="6324600"/>
            <a:ext cx="829468" cy="413772"/>
            <a:chOff x="280987" y="4724400"/>
            <a:chExt cx="3421062" cy="1706562"/>
          </a:xfrm>
        </p:grpSpPr>
        <p:pic>
          <p:nvPicPr>
            <p:cNvPr id="5" name="Picture 12" descr="DoC-Logo-Color copy.png"/>
            <p:cNvPicPr>
              <a:picLocks noChangeAspect="1"/>
            </p:cNvPicPr>
            <p:nvPr userDrawn="1"/>
          </p:nvPicPr>
          <p:blipFill>
            <a:blip r:embed="rId2"/>
            <a:srcRect/>
            <a:stretch>
              <a:fillRect/>
            </a:stretch>
          </p:blipFill>
          <p:spPr bwMode="auto">
            <a:xfrm>
              <a:off x="280987" y="4770437"/>
              <a:ext cx="1658937" cy="1660525"/>
            </a:xfrm>
            <a:prstGeom prst="rect">
              <a:avLst/>
            </a:prstGeom>
            <a:noFill/>
            <a:ln w="9525">
              <a:noFill/>
              <a:miter lim="800000"/>
              <a:headEnd/>
              <a:tailEnd/>
            </a:ln>
          </p:spPr>
        </p:pic>
        <p:pic>
          <p:nvPicPr>
            <p:cNvPr id="6" name="Picture 14" descr="NOAA-logo-for-PPT.png"/>
            <p:cNvPicPr>
              <a:picLocks noChangeAspect="1"/>
            </p:cNvPicPr>
            <p:nvPr userDrawn="1"/>
          </p:nvPicPr>
          <p:blipFill>
            <a:blip r:embed="rId3"/>
            <a:srcRect/>
            <a:stretch>
              <a:fillRect/>
            </a:stretch>
          </p:blipFill>
          <p:spPr bwMode="auto">
            <a:xfrm>
              <a:off x="1997074" y="4724400"/>
              <a:ext cx="1704975" cy="1706562"/>
            </a:xfrm>
            <a:prstGeom prst="rect">
              <a:avLst/>
            </a:prstGeom>
            <a:noFill/>
            <a:ln w="9525">
              <a:noFill/>
              <a:miter lim="800000"/>
              <a:headEnd/>
              <a:tailEnd/>
            </a:ln>
          </p:spPr>
        </p:pic>
      </p:grpSp>
      <p:sp>
        <p:nvSpPr>
          <p:cNvPr id="8" name="Content Placeholder 7"/>
          <p:cNvSpPr>
            <a:spLocks noGrp="1"/>
          </p:cNvSpPr>
          <p:nvPr>
            <p:ph sz="quarter" idx="10"/>
          </p:nvPr>
        </p:nvSpPr>
        <p:spPr>
          <a:xfrm>
            <a:off x="457200" y="13716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417479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42875"/>
            <a:ext cx="8229600" cy="6135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6565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898" y="0"/>
            <a:ext cx="7720093" cy="729802"/>
          </a:xfrm>
          <a:prstGeom prst="rect">
            <a:avLst/>
          </a:prstGeom>
        </p:spPr>
        <p:txBody>
          <a:bodyPr/>
          <a:lstStyle>
            <a:lvl1pPr>
              <a:defRPr>
                <a:latin typeface="+mj-lt"/>
                <a:cs typeface="Eurostile"/>
              </a:defRPr>
            </a:lvl1pPr>
          </a:lstStyle>
          <a:p>
            <a:r>
              <a:rPr lang="en-US" dirty="0" smtClean="0"/>
              <a:t>Click to edit Master title style</a:t>
            </a:r>
            <a:endParaRPr lang="en-US" dirty="0"/>
          </a:p>
        </p:txBody>
      </p:sp>
      <p:sp>
        <p:nvSpPr>
          <p:cNvPr id="8" name="Content Placeholder 7"/>
          <p:cNvSpPr>
            <a:spLocks noGrp="1"/>
          </p:cNvSpPr>
          <p:nvPr>
            <p:ph sz="quarter" idx="1"/>
          </p:nvPr>
        </p:nvSpPr>
        <p:spPr>
          <a:xfrm>
            <a:off x="342896" y="1190024"/>
            <a:ext cx="8459728" cy="5363191"/>
          </a:xfrm>
          <a:prstGeom prst="rect">
            <a:avLst/>
          </a:prstGeom>
        </p:spPr>
        <p:txBody>
          <a:bodyPr/>
          <a:lstStyle>
            <a:lvl1pPr>
              <a:buSzPct val="100000"/>
              <a:buFont typeface="Wingdings" charset="2"/>
              <a:buChar char="§"/>
              <a:defRPr>
                <a:latin typeface="+mj-lt"/>
                <a:cs typeface="Eurostile"/>
              </a:defRPr>
            </a:lvl1pPr>
            <a:lvl2pPr>
              <a:buSzPct val="100000"/>
              <a:buFont typeface="Wingdings" charset="2"/>
              <a:buChar char="§"/>
              <a:defRPr>
                <a:latin typeface="+mj-lt"/>
                <a:cs typeface="Eurostile"/>
              </a:defRPr>
            </a:lvl2pPr>
            <a:lvl3pPr>
              <a:buSzPct val="100000"/>
              <a:buFont typeface="Wingdings" charset="2"/>
              <a:buChar char="§"/>
              <a:defRPr>
                <a:latin typeface="+mj-lt"/>
                <a:cs typeface="Eurostile"/>
              </a:defRPr>
            </a:lvl3pPr>
            <a:lvl4pPr>
              <a:buSzPct val="100000"/>
              <a:buFont typeface="Wingdings" charset="2"/>
              <a:buChar char="§"/>
              <a:defRPr>
                <a:latin typeface="+mj-lt"/>
                <a:cs typeface="Eurostile"/>
              </a:defRPr>
            </a:lvl4pPr>
            <a:lvl5pPr>
              <a:buSzPct val="100000"/>
              <a:buFont typeface="Wingdings" charset="2"/>
              <a:buChar char="§"/>
              <a:defRPr>
                <a:latin typeface="+mj-lt"/>
                <a:cs typeface="Eurostil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2"/>
          <p:cNvSpPr>
            <a:spLocks noGrp="1"/>
          </p:cNvSpPr>
          <p:nvPr>
            <p:ph type="body" idx="13"/>
          </p:nvPr>
        </p:nvSpPr>
        <p:spPr>
          <a:xfrm>
            <a:off x="341376" y="730256"/>
            <a:ext cx="8802624" cy="459759"/>
          </a:xfrm>
          <a:prstGeom prst="rect">
            <a:avLst/>
          </a:prstGeom>
          <a:solidFill>
            <a:schemeClr val="accent1"/>
          </a:solidFill>
        </p:spPr>
        <p:txBody>
          <a:bodyPr wrap="none" tIns="0"/>
          <a:lstStyle>
            <a:lvl1pPr marL="0" indent="0">
              <a:lnSpc>
                <a:spcPct val="100000"/>
              </a:lnSpc>
              <a:spcBef>
                <a:spcPts val="0"/>
              </a:spcBef>
              <a:buNone/>
              <a:defRPr sz="2800" cap="small">
                <a:solidFill>
                  <a:schemeClr val="bg1"/>
                </a:solidFill>
                <a:latin typeface="+mj-l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2330515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46AD94-6C3A-B946-A224-92F52E224171}" type="datetimeFigureOut">
              <a:rPr lang="en-US" smtClean="0"/>
              <a:pPr/>
              <a:t>11/19/2014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714A5-1229-4647-B0D8-F7E1A6513B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46AD94-6C3A-B946-A224-92F52E224171}" type="datetimeFigureOut">
              <a:rPr lang="en-US" smtClean="0"/>
              <a:pPr/>
              <a:t>11/19/2014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714A5-1229-4647-B0D8-F7E1A6513B9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46AD94-6C3A-B946-A224-92F52E224171}" type="datetimeFigureOut">
              <a:rPr lang="en-US" smtClean="0"/>
              <a:pPr/>
              <a:t>11/19/2014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2714A5-1229-4647-B0D8-F7E1A6513B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46AD94-6C3A-B946-A224-92F52E224171}" type="datetimeFigureOut">
              <a:rPr lang="en-US" smtClean="0"/>
              <a:pPr/>
              <a:t>11/19/2014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2714A5-1229-4647-B0D8-F7E1A6513B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46AD94-6C3A-B946-A224-92F52E224171}" type="datetimeFigureOut">
              <a:rPr lang="en-US" smtClean="0"/>
              <a:pPr/>
              <a:t>11/19/2014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2714A5-1229-4647-B0D8-F7E1A6513B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6AD94-6C3A-B946-A224-92F52E224171}" type="datetimeFigureOut">
              <a:rPr lang="en-US" smtClean="0"/>
              <a:pPr/>
              <a:t>11/19/2014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2714A5-1229-4647-B0D8-F7E1A6513B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46AD94-6C3A-B946-A224-92F52E224171}" type="datetimeFigureOut">
              <a:rPr lang="en-US" smtClean="0"/>
              <a:pPr/>
              <a:t>11/19/2014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2714A5-1229-4647-B0D8-F7E1A6513B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46AD94-6C3A-B946-A224-92F52E224171}" type="datetimeFigureOut">
              <a:rPr lang="en-US" smtClean="0"/>
              <a:pPr/>
              <a:t>11/19/2014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2714A5-1229-4647-B0D8-F7E1A6513B9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18">
            <a:extLst>
              <a:ext uri="{28A0092B-C50C-407E-A947-70E740481C1C}">
                <a14:useLocalDpi xmlns:a14="http://schemas.microsoft.com/office/drawing/2010/main" val="0"/>
              </a:ext>
            </a:extLst>
          </a:blip>
          <a:srcRect l="6584" t="10269" r="6586" b="79462"/>
          <a:stretch/>
        </p:blipFill>
        <p:spPr>
          <a:xfrm>
            <a:off x="-11876" y="0"/>
            <a:ext cx="9155875" cy="355005"/>
          </a:xfrm>
          <a:prstGeom prst="rect">
            <a:avLst/>
          </a:prstGeom>
        </p:spPr>
      </p:pic>
      <p:sp>
        <p:nvSpPr>
          <p:cNvPr id="7" name="Rectangle 6"/>
          <p:cNvSpPr/>
          <p:nvPr userDrawn="1"/>
        </p:nvSpPr>
        <p:spPr>
          <a:xfrm>
            <a:off x="0" y="1547219"/>
            <a:ext cx="9144000" cy="5043589"/>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421573"/>
            <a:ext cx="9144000" cy="1050970"/>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46AD94-6C3A-B946-A224-92F52E224171}" type="datetimeFigureOut">
              <a:rPr lang="en-US" smtClean="0"/>
              <a:pPr/>
              <a:t>11/19/2014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2714A5-1229-4647-B0D8-F7E1A6513B92}" type="slidenum">
              <a:rPr lang="en-US" smtClean="0"/>
              <a:pPr/>
              <a:t>‹#›</a:t>
            </a:fld>
            <a:endParaRPr lang="en-US"/>
          </a:p>
        </p:txBody>
      </p:sp>
      <p:sp>
        <p:nvSpPr>
          <p:cNvPr id="10" name="Slide Number Placeholder 1"/>
          <p:cNvSpPr txBox="1">
            <a:spLocks/>
          </p:cNvSpPr>
          <p:nvPr userDrawn="1"/>
        </p:nvSpPr>
        <p:spPr>
          <a:xfrm>
            <a:off x="8001000" y="6543675"/>
            <a:ext cx="1082332" cy="24447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F22BA6-8700-4F45-9169-6D48D69520B7}" type="slidenum">
              <a:rPr lang="en-US" smtClean="0">
                <a:solidFill>
                  <a:schemeClr val="tx1">
                    <a:lumMod val="65000"/>
                  </a:schemeClr>
                </a:solidFill>
              </a:rPr>
              <a:pPr/>
              <a:t>‹#›</a:t>
            </a:fld>
            <a:endParaRPr lang="en-US" dirty="0" smtClean="0">
              <a:solidFill>
                <a:schemeClr val="tx1">
                  <a:lumMod val="65000"/>
                </a:scheme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93" r:id="rId15"/>
    <p:sldLayoutId id="2147483694" r:id="rId16"/>
  </p:sldLayoutIdLst>
  <p:txStyles>
    <p:titleStyle>
      <a:lvl1pPr algn="ctr" defTabSz="914400" rtl="0" eaLnBrk="1" latinLnBrk="0" hangingPunct="1">
        <a:spcBef>
          <a:spcPct val="0"/>
        </a:spcBef>
        <a:buNone/>
        <a:defRPr sz="4400" kern="1200">
          <a:solidFill>
            <a:srgbClr val="3D7499"/>
          </a:solidFill>
          <a:latin typeface="Arial Narrow" panose="020B060602020203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26.gif"/><Relationship Id="rId4" Type="http://schemas.openxmlformats.org/officeDocument/2006/relationships/image" Target="../media/image25.gif"/></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s>
</file>

<file path=ppt/slides/_rels/slide19.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34.pn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image" Target="../media/image59.tmp"/><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6.gif"/></Relationships>
</file>

<file path=ppt/slides/_rels/slide4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www.facebook.com/NOAANational" TargetMode="Externa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5.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3874" b="23012"/>
          <a:stretch/>
        </p:blipFill>
        <p:spPr>
          <a:xfrm>
            <a:off x="0" y="837209"/>
            <a:ext cx="9144000" cy="3457039"/>
          </a:xfrm>
          <a:prstGeom prst="rect">
            <a:avLst/>
          </a:prstGeom>
        </p:spPr>
      </p:pic>
      <p:sp>
        <p:nvSpPr>
          <p:cNvPr id="3" name="Subtitle 2"/>
          <p:cNvSpPr>
            <a:spLocks noGrp="1"/>
          </p:cNvSpPr>
          <p:nvPr>
            <p:ph type="subTitle" idx="1"/>
          </p:nvPr>
        </p:nvSpPr>
        <p:spPr>
          <a:xfrm>
            <a:off x="397824" y="5438358"/>
            <a:ext cx="8389915" cy="1752600"/>
          </a:xfrm>
        </p:spPr>
        <p:txBody>
          <a:bodyPr/>
          <a:lstStyle/>
          <a:p>
            <a:pPr algn="ctr"/>
            <a:r>
              <a:rPr lang="en-US" dirty="0" smtClean="0">
                <a:solidFill>
                  <a:srgbClr val="9B9DA0"/>
                </a:solidFill>
                <a:latin typeface="Arial Narrow" pitchFamily="34" charset="0"/>
                <a:cs typeface="Arial" pitchFamily="34" charset="0"/>
              </a:rPr>
              <a:t>20 November </a:t>
            </a:r>
            <a:r>
              <a:rPr lang="en-US" dirty="0" smtClean="0">
                <a:solidFill>
                  <a:srgbClr val="9B9DA0"/>
                </a:solidFill>
                <a:latin typeface="Arial Narrow" pitchFamily="34" charset="0"/>
                <a:cs typeface="Arial" pitchFamily="34" charset="0"/>
              </a:rPr>
              <a:t>2014</a:t>
            </a:r>
            <a:endParaRPr lang="en-US" dirty="0">
              <a:solidFill>
                <a:srgbClr val="9B9DA0"/>
              </a:solidFill>
              <a:latin typeface="Arial Narrow" pitchFamily="34" charset="0"/>
              <a:cs typeface="Arial" pitchFamily="34" charset="0"/>
            </a:endParaRPr>
          </a:p>
        </p:txBody>
      </p:sp>
      <p:sp>
        <p:nvSpPr>
          <p:cNvPr id="9" name="TextBox 8"/>
          <p:cNvSpPr txBox="1"/>
          <p:nvPr/>
        </p:nvSpPr>
        <p:spPr>
          <a:xfrm>
            <a:off x="397824" y="6053048"/>
            <a:ext cx="8389916" cy="261610"/>
          </a:xfrm>
          <a:prstGeom prst="rect">
            <a:avLst/>
          </a:prstGeom>
          <a:noFill/>
        </p:spPr>
        <p:txBody>
          <a:bodyPr wrap="square" rtlCol="0">
            <a:spAutoFit/>
          </a:bodyPr>
          <a:lstStyle/>
          <a:p>
            <a:pPr algn="ctr"/>
            <a:r>
              <a:rPr lang="en-US" sz="1100" dirty="0" smtClean="0">
                <a:solidFill>
                  <a:srgbClr val="80AECC"/>
                </a:solidFill>
                <a:latin typeface="Arial Narrow" pitchFamily="34" charset="0"/>
              </a:rPr>
              <a:t>NOAA Satellite and Information Service  |  NOAA’s National Climatic Data Center</a:t>
            </a:r>
            <a:endParaRPr lang="en-US" sz="1100" dirty="0">
              <a:solidFill>
                <a:srgbClr val="80AECC"/>
              </a:solidFill>
              <a:latin typeface="Arial Narrow" pitchFamily="34" charset="0"/>
            </a:endParaRPr>
          </a:p>
        </p:txBody>
      </p:sp>
      <p:pic>
        <p:nvPicPr>
          <p:cNvPr id="10" name="Picture 9" descr="NOAAlogo-HR.png"/>
          <p:cNvPicPr>
            <a:picLocks noChangeAspect="1"/>
          </p:cNvPicPr>
          <p:nvPr/>
        </p:nvPicPr>
        <p:blipFill>
          <a:blip r:embed="rId3" cstate="print"/>
          <a:stretch>
            <a:fillRect/>
          </a:stretch>
        </p:blipFill>
        <p:spPr>
          <a:xfrm>
            <a:off x="8229600" y="5978873"/>
            <a:ext cx="457200" cy="459486"/>
          </a:xfrm>
          <a:prstGeom prst="rect">
            <a:avLst/>
          </a:prstGeom>
        </p:spPr>
      </p:pic>
      <p:sp>
        <p:nvSpPr>
          <p:cNvPr id="4" name="Rectangle 3"/>
          <p:cNvSpPr/>
          <p:nvPr/>
        </p:nvSpPr>
        <p:spPr>
          <a:xfrm>
            <a:off x="0" y="2618013"/>
            <a:ext cx="9144000" cy="1670325"/>
          </a:xfrm>
          <a:prstGeom prst="rect">
            <a:avLst/>
          </a:prstGeom>
          <a:solidFill>
            <a:schemeClr val="accent5">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261257" y="2513487"/>
            <a:ext cx="9144000" cy="2173184"/>
          </a:xfrm>
          <a:prstGeom prst="rect">
            <a:avLst/>
          </a:prstGeom>
        </p:spPr>
        <p:txBody>
          <a:bodyPr vert="horz" lIns="91440" tIns="45720" rIns="91440" bIns="45720" rtlCol="0" anchor="ctr">
            <a:normAutofit/>
          </a:bodyPr>
          <a:lstStyle/>
          <a:p>
            <a:pPr lvl="0">
              <a:spcBef>
                <a:spcPct val="0"/>
              </a:spcBef>
              <a:defRPr/>
            </a:pPr>
            <a:r>
              <a:rPr lang="en-US" sz="4400" b="1" dirty="0" smtClean="0">
                <a:solidFill>
                  <a:schemeClr val="bg1"/>
                </a:solidFill>
                <a:latin typeface="Arial Narrow" pitchFamily="34" charset="0"/>
              </a:rPr>
              <a:t>Satellite </a:t>
            </a:r>
            <a:r>
              <a:rPr lang="en-US" sz="4400" b="1" dirty="0">
                <a:solidFill>
                  <a:schemeClr val="bg1"/>
                </a:solidFill>
                <a:latin typeface="Arial Narrow" pitchFamily="34" charset="0"/>
              </a:rPr>
              <a:t>Data for Climate Applications:</a:t>
            </a:r>
            <a:br>
              <a:rPr lang="en-US" sz="4400" b="1" dirty="0">
                <a:solidFill>
                  <a:schemeClr val="bg1"/>
                </a:solidFill>
                <a:latin typeface="Arial Narrow" pitchFamily="34" charset="0"/>
              </a:rPr>
            </a:br>
            <a:r>
              <a:rPr lang="en-US" sz="3200" i="1" dirty="0" smtClean="0">
                <a:solidFill>
                  <a:schemeClr val="bg1"/>
                </a:solidFill>
                <a:latin typeface="Arial Narrow" pitchFamily="34" charset="0"/>
              </a:rPr>
              <a:t>Lessons from NOAA’s Climate Data Record Program</a:t>
            </a:r>
            <a:endParaRPr lang="en-US" sz="1600" i="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0" y="1"/>
            <a:ext cx="9144000" cy="748144"/>
          </a:xfrm>
          <a:prstGeom prst="rect">
            <a:avLst/>
          </a:prstGeom>
          <a:solidFill>
            <a:srgbClr val="3D7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36468" y="2802618"/>
            <a:ext cx="3689268" cy="235527"/>
          </a:xfrm>
          <a:prstGeom prst="rect">
            <a:avLst/>
          </a:prstGeom>
          <a:solidFill>
            <a:srgbClr val="3D7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30629" y="4294248"/>
            <a:ext cx="8877300" cy="830997"/>
          </a:xfrm>
          <a:prstGeom prst="rect">
            <a:avLst/>
          </a:prstGeom>
          <a:noFill/>
        </p:spPr>
        <p:txBody>
          <a:bodyPr wrap="square" rtlCol="0">
            <a:spAutoFit/>
          </a:bodyPr>
          <a:lstStyle/>
          <a:p>
            <a:r>
              <a:rPr lang="en-US" sz="2400" dirty="0" smtClean="0"/>
              <a:t>Jeffrey L. </a:t>
            </a:r>
            <a:r>
              <a:rPr lang="en-US" sz="2400" dirty="0" err="1" smtClean="0"/>
              <a:t>Privette</a:t>
            </a:r>
            <a:r>
              <a:rPr lang="en-US" sz="2400" dirty="0" smtClean="0"/>
              <a:t>, Chief, Climate Services and Monitoring Division</a:t>
            </a:r>
          </a:p>
          <a:p>
            <a:r>
              <a:rPr lang="en-US" sz="2400" dirty="0" smtClean="0"/>
              <a:t>NOAA’s National Climatic Data Center</a:t>
            </a:r>
            <a:endParaRPr lang="en-US" sz="2400" dirty="0"/>
          </a:p>
        </p:txBody>
      </p:sp>
    </p:spTree>
    <p:extLst>
      <p:ext uri="{BB962C8B-B14F-4D97-AF65-F5344CB8AC3E}">
        <p14:creationId xmlns:p14="http://schemas.microsoft.com/office/powerpoint/2010/main" val="615210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738"/>
            <a:ext cx="8229600" cy="1143000"/>
          </a:xfrm>
        </p:spPr>
        <p:txBody>
          <a:bodyPr>
            <a:noAutofit/>
          </a:bodyPr>
          <a:lstStyle/>
          <a:p>
            <a:r>
              <a:rPr lang="en-US" sz="3600" b="1" dirty="0" smtClean="0"/>
              <a:t>Results:  23 Mature Climate Data Records </a:t>
            </a:r>
            <a:br>
              <a:rPr lang="en-US" sz="3600" b="1" dirty="0" smtClean="0"/>
            </a:br>
            <a:r>
              <a:rPr lang="en-US" sz="3600" b="1" dirty="0" smtClean="0"/>
              <a:t>Are Now Operational, and More Coming</a:t>
            </a:r>
            <a:endParaRPr lang="en-US" sz="3600" b="1" dirty="0"/>
          </a:p>
        </p:txBody>
      </p:sp>
      <p:sp>
        <p:nvSpPr>
          <p:cNvPr id="4" name="Slide Number Placeholder 3"/>
          <p:cNvSpPr>
            <a:spLocks noGrp="1"/>
          </p:cNvSpPr>
          <p:nvPr>
            <p:ph type="sldNum" sz="quarter" idx="12"/>
          </p:nvPr>
        </p:nvSpPr>
        <p:spPr/>
        <p:txBody>
          <a:bodyPr/>
          <a:lstStyle/>
          <a:p>
            <a:fld id="{8638E44D-729D-444A-AD67-656531F72AB2}" type="slidenum">
              <a:rPr lang="en-US" smtClean="0"/>
              <a:pPr/>
              <a:t>10</a:t>
            </a:fld>
            <a:endParaRPr lang="en-US"/>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019299" y="1510925"/>
            <a:ext cx="5376863" cy="506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30300" y="6530975"/>
            <a:ext cx="6856172" cy="369332"/>
          </a:xfrm>
          <a:prstGeom prst="rect">
            <a:avLst/>
          </a:prstGeom>
          <a:noFill/>
        </p:spPr>
        <p:txBody>
          <a:bodyPr wrap="none" rtlCol="0">
            <a:spAutoFit/>
          </a:bodyPr>
          <a:lstStyle/>
          <a:p>
            <a:r>
              <a:rPr lang="en-US" dirty="0" smtClean="0"/>
              <a:t>Additional groups include Land, Ocean and Fundamental (Sensor) CDRs</a:t>
            </a:r>
            <a:endParaRPr lang="en-US" dirty="0"/>
          </a:p>
        </p:txBody>
      </p:sp>
    </p:spTree>
    <p:extLst>
      <p:ext uri="{BB962C8B-B14F-4D97-AF65-F5344CB8AC3E}">
        <p14:creationId xmlns:p14="http://schemas.microsoft.com/office/powerpoint/2010/main" val="445618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376238"/>
            <a:ext cx="8229600" cy="1143000"/>
          </a:xfrm>
        </p:spPr>
        <p:txBody>
          <a:bodyPr>
            <a:normAutofit/>
          </a:bodyPr>
          <a:lstStyle/>
          <a:p>
            <a:r>
              <a:rPr lang="en-US" sz="3600" b="1" dirty="0" smtClean="0">
                <a:solidFill>
                  <a:srgbClr val="3D7499"/>
                </a:solidFill>
              </a:rPr>
              <a:t>But, Midlife Questions Arose…</a:t>
            </a:r>
            <a:endParaRPr lang="en-US" sz="3600" b="1" dirty="0">
              <a:solidFill>
                <a:srgbClr val="3D7499"/>
              </a:solidFill>
            </a:endParaRPr>
          </a:p>
        </p:txBody>
      </p:sp>
      <p:sp>
        <p:nvSpPr>
          <p:cNvPr id="3" name="Content Placeholder 2"/>
          <p:cNvSpPr>
            <a:spLocks noGrp="1"/>
          </p:cNvSpPr>
          <p:nvPr>
            <p:ph sz="quarter" idx="10"/>
          </p:nvPr>
        </p:nvSpPr>
        <p:spPr>
          <a:xfrm>
            <a:off x="365132" y="1720866"/>
            <a:ext cx="8524868" cy="4572000"/>
          </a:xfrm>
        </p:spPr>
        <p:txBody>
          <a:bodyPr>
            <a:normAutofit lnSpcReduction="10000"/>
          </a:bodyPr>
          <a:lstStyle/>
          <a:p>
            <a:endParaRPr lang="en-US" sz="2400" dirty="0" smtClean="0"/>
          </a:p>
          <a:p>
            <a:r>
              <a:rPr lang="en-US" sz="2400" dirty="0" smtClean="0"/>
              <a:t>Are NOAA’s CDRs helping to improve the Nation’s (especially private sector’s) resilience to climate and weather?</a:t>
            </a:r>
          </a:p>
          <a:p>
            <a:r>
              <a:rPr lang="en-US" sz="2400" dirty="0"/>
              <a:t>What is a CDR’s economic value and </a:t>
            </a:r>
            <a:r>
              <a:rPr lang="en-US" sz="2400" dirty="0" smtClean="0"/>
              <a:t>impact?</a:t>
            </a:r>
            <a:endParaRPr lang="en-US" sz="2400" dirty="0"/>
          </a:p>
          <a:p>
            <a:r>
              <a:rPr lang="en-US" sz="2400" dirty="0" smtClean="0"/>
              <a:t>Beyond academic researchers, who is using them, </a:t>
            </a:r>
            <a:br>
              <a:rPr lang="en-US" sz="2400" dirty="0" smtClean="0"/>
            </a:br>
            <a:r>
              <a:rPr lang="en-US" sz="2400" dirty="0" smtClean="0"/>
              <a:t>and for what?</a:t>
            </a:r>
          </a:p>
          <a:p>
            <a:r>
              <a:rPr lang="en-US" sz="2400" dirty="0" smtClean="0"/>
              <a:t>How many CDRs is enough?</a:t>
            </a:r>
          </a:p>
          <a:p>
            <a:endParaRPr lang="en-US" sz="2400" dirty="0" smtClean="0"/>
          </a:p>
          <a:p>
            <a:pPr marL="0" indent="0">
              <a:buNone/>
            </a:pPr>
            <a:r>
              <a:rPr lang="en-US" sz="2400" dirty="0" smtClean="0"/>
              <a:t>And the big one:</a:t>
            </a:r>
          </a:p>
          <a:p>
            <a:r>
              <a:rPr lang="en-US" sz="2400" dirty="0" smtClean="0"/>
              <a:t>Does the Program assume “if we build it, they will come.”</a:t>
            </a:r>
          </a:p>
          <a:p>
            <a:endParaRPr lang="en-US" sz="2400" dirty="0"/>
          </a:p>
        </p:txBody>
      </p:sp>
    </p:spTree>
    <p:extLst>
      <p:ext uri="{BB962C8B-B14F-4D97-AF65-F5344CB8AC3E}">
        <p14:creationId xmlns:p14="http://schemas.microsoft.com/office/powerpoint/2010/main" val="28192133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376238"/>
            <a:ext cx="8229600" cy="1143000"/>
          </a:xfrm>
        </p:spPr>
        <p:txBody>
          <a:bodyPr>
            <a:normAutofit/>
          </a:bodyPr>
          <a:lstStyle/>
          <a:p>
            <a:r>
              <a:rPr lang="en-US" sz="3600" b="1" dirty="0" smtClean="0">
                <a:solidFill>
                  <a:srgbClr val="3D7499"/>
                </a:solidFill>
              </a:rPr>
              <a:t>Outline</a:t>
            </a:r>
            <a:endParaRPr lang="en-US" sz="3600" b="1" dirty="0">
              <a:solidFill>
                <a:srgbClr val="3D7499"/>
              </a:solidFill>
            </a:endParaRPr>
          </a:p>
        </p:txBody>
      </p:sp>
      <p:sp>
        <p:nvSpPr>
          <p:cNvPr id="3" name="Content Placeholder 2"/>
          <p:cNvSpPr>
            <a:spLocks noGrp="1"/>
          </p:cNvSpPr>
          <p:nvPr>
            <p:ph sz="quarter" idx="10"/>
          </p:nvPr>
        </p:nvSpPr>
        <p:spPr>
          <a:xfrm>
            <a:off x="365132" y="1924066"/>
            <a:ext cx="8689968" cy="4572000"/>
          </a:xfrm>
        </p:spPr>
        <p:txBody>
          <a:bodyPr>
            <a:normAutofit/>
          </a:bodyPr>
          <a:lstStyle/>
          <a:p>
            <a:r>
              <a:rPr lang="en-US" sz="2400" dirty="0" smtClean="0"/>
              <a:t>A Climate Data Record Program for NPP/NPOESS</a:t>
            </a:r>
          </a:p>
          <a:p>
            <a:r>
              <a:rPr lang="en-US" sz="2400" b="1" dirty="0"/>
              <a:t>The diverse and growing climate application community, its changing needs and expectations</a:t>
            </a:r>
          </a:p>
          <a:p>
            <a:r>
              <a:rPr lang="en-US" sz="2400" dirty="0" smtClean="0"/>
              <a:t>Meeting climate community product &amp; service needs</a:t>
            </a:r>
          </a:p>
          <a:p>
            <a:pPr marL="971550" lvl="1" indent="-514350">
              <a:buFont typeface="+mj-lt"/>
              <a:buAutoNum type="arabicPeriod"/>
            </a:pPr>
            <a:r>
              <a:rPr lang="en-US" sz="2000" dirty="0" smtClean="0"/>
              <a:t>Information vs. Data</a:t>
            </a:r>
          </a:p>
          <a:p>
            <a:pPr marL="971550" lvl="1" indent="-514350">
              <a:buFont typeface="+mj-lt"/>
              <a:buAutoNum type="arabicPeriod"/>
            </a:pPr>
            <a:r>
              <a:rPr lang="en-US" sz="2000" dirty="0" smtClean="0"/>
              <a:t>Ease </a:t>
            </a:r>
            <a:r>
              <a:rPr lang="en-US" sz="2000" dirty="0"/>
              <a:t>of </a:t>
            </a:r>
            <a:r>
              <a:rPr lang="en-US" sz="2000" dirty="0" smtClean="0"/>
              <a:t>access</a:t>
            </a:r>
            <a:endParaRPr lang="en-US" sz="2000" dirty="0"/>
          </a:p>
          <a:p>
            <a:pPr marL="971550" lvl="1" indent="-514350">
              <a:buFont typeface="+mj-lt"/>
              <a:buAutoNum type="arabicPeriod"/>
            </a:pPr>
            <a:r>
              <a:rPr lang="en-US" sz="2000" dirty="0" smtClean="0"/>
              <a:t>Latency</a:t>
            </a:r>
          </a:p>
          <a:p>
            <a:pPr marL="971550" lvl="1" indent="-514350">
              <a:buFont typeface="+mj-lt"/>
              <a:buAutoNum type="arabicPeriod"/>
            </a:pPr>
            <a:r>
              <a:rPr lang="en-US" sz="2000" dirty="0" smtClean="0"/>
              <a:t>Longevity</a:t>
            </a:r>
          </a:p>
          <a:p>
            <a:pPr marL="457200" lvl="1" indent="0">
              <a:buNone/>
            </a:pPr>
            <a:endParaRPr lang="en-US" sz="2000" dirty="0" smtClean="0"/>
          </a:p>
          <a:p>
            <a:endParaRPr lang="en-US" sz="2400" dirty="0"/>
          </a:p>
        </p:txBody>
      </p:sp>
    </p:spTree>
    <p:extLst>
      <p:ext uri="{BB962C8B-B14F-4D97-AF65-F5344CB8AC3E}">
        <p14:creationId xmlns:p14="http://schemas.microsoft.com/office/powerpoint/2010/main" val="1354133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18" descr="smog.jpg"/>
          <p:cNvPicPr>
            <a:picLocks noChangeAspect="1"/>
          </p:cNvPicPr>
          <p:nvPr/>
        </p:nvPicPr>
        <p:blipFill>
          <a:blip r:embed="rId3" cstate="print"/>
          <a:srcRect/>
          <a:stretch>
            <a:fillRect/>
          </a:stretch>
        </p:blipFill>
        <p:spPr bwMode="auto">
          <a:xfrm>
            <a:off x="4705350" y="4206852"/>
            <a:ext cx="1924050" cy="1933575"/>
          </a:xfrm>
          <a:prstGeom prst="rect">
            <a:avLst/>
          </a:prstGeom>
          <a:noFill/>
          <a:ln w="9525">
            <a:noFill/>
            <a:miter lim="800000"/>
            <a:headEnd/>
            <a:tailEnd/>
          </a:ln>
        </p:spPr>
      </p:pic>
      <p:pic>
        <p:nvPicPr>
          <p:cNvPr id="40" name="Picture 19" descr="Transportation.jpg"/>
          <p:cNvPicPr>
            <a:picLocks noChangeAspect="1"/>
          </p:cNvPicPr>
          <p:nvPr/>
        </p:nvPicPr>
        <p:blipFill>
          <a:blip r:embed="rId4" cstate="print"/>
          <a:srcRect/>
          <a:stretch>
            <a:fillRect/>
          </a:stretch>
        </p:blipFill>
        <p:spPr bwMode="auto">
          <a:xfrm>
            <a:off x="6915150" y="4206852"/>
            <a:ext cx="1924050" cy="1933575"/>
          </a:xfrm>
          <a:prstGeom prst="rect">
            <a:avLst/>
          </a:prstGeom>
          <a:noFill/>
          <a:ln w="9525">
            <a:noFill/>
            <a:miter lim="800000"/>
            <a:headEnd/>
            <a:tailEnd/>
          </a:ln>
        </p:spPr>
      </p:pic>
      <p:pic>
        <p:nvPicPr>
          <p:cNvPr id="38" name="Picture 37" descr="agriculture.jpg"/>
          <p:cNvPicPr>
            <a:picLocks noChangeAspect="1"/>
          </p:cNvPicPr>
          <p:nvPr/>
        </p:nvPicPr>
        <p:blipFill>
          <a:blip r:embed="rId5" cstate="print"/>
          <a:stretch>
            <a:fillRect/>
          </a:stretch>
        </p:blipFill>
        <p:spPr>
          <a:xfrm>
            <a:off x="292894" y="4194554"/>
            <a:ext cx="1924324" cy="1932878"/>
          </a:xfrm>
          <a:prstGeom prst="rect">
            <a:avLst/>
          </a:prstGeom>
        </p:spPr>
      </p:pic>
      <p:pic>
        <p:nvPicPr>
          <p:cNvPr id="21505" name="Picture 1"/>
          <p:cNvPicPr>
            <a:picLocks noChangeAspect="1" noChangeArrowheads="1"/>
          </p:cNvPicPr>
          <p:nvPr/>
        </p:nvPicPr>
        <p:blipFill>
          <a:blip r:embed="rId6" cstate="print"/>
          <a:srcRect l="10103" r="13564"/>
          <a:stretch>
            <a:fillRect/>
          </a:stretch>
        </p:blipFill>
        <p:spPr bwMode="auto">
          <a:xfrm>
            <a:off x="2514600" y="4206852"/>
            <a:ext cx="1943100" cy="1919349"/>
          </a:xfrm>
          <a:prstGeom prst="rect">
            <a:avLst/>
          </a:prstGeom>
          <a:noFill/>
          <a:ln w="9525">
            <a:noFill/>
            <a:miter lim="800000"/>
            <a:headEnd/>
            <a:tailEnd/>
          </a:ln>
        </p:spPr>
      </p:pic>
      <p:sp>
        <p:nvSpPr>
          <p:cNvPr id="4099" name="Title 1"/>
          <p:cNvSpPr>
            <a:spLocks noGrp="1"/>
          </p:cNvSpPr>
          <p:nvPr>
            <p:ph type="title"/>
          </p:nvPr>
        </p:nvSpPr>
        <p:spPr>
          <a:xfrm>
            <a:off x="88900" y="274638"/>
            <a:ext cx="8966200" cy="1143000"/>
          </a:xfrm>
        </p:spPr>
        <p:txBody>
          <a:bodyPr>
            <a:normAutofit fontScale="90000"/>
          </a:bodyPr>
          <a:lstStyle/>
          <a:p>
            <a:pPr algn="ctr"/>
            <a:r>
              <a:rPr lang="en-US" sz="3600" b="1" dirty="0" smtClean="0">
                <a:ea typeface="ＭＳ Ｐゴシック"/>
                <a:cs typeface="ＭＳ Ｐゴシック"/>
              </a:rPr>
              <a:t>Society Has A Rising </a:t>
            </a:r>
            <a:r>
              <a:rPr lang="en-US" sz="3600" b="1" dirty="0" smtClean="0">
                <a:ea typeface="ＭＳ Ｐゴシック"/>
                <a:cs typeface="ＭＳ Ｐゴシック"/>
              </a:rPr>
              <a:t>Demand for Climate Information</a:t>
            </a:r>
          </a:p>
        </p:txBody>
      </p:sp>
      <p:sp>
        <p:nvSpPr>
          <p:cNvPr id="20" name="TextBox 14"/>
          <p:cNvSpPr txBox="1">
            <a:spLocks noChangeArrowheads="1"/>
          </p:cNvSpPr>
          <p:nvPr/>
        </p:nvSpPr>
        <p:spPr bwMode="auto">
          <a:xfrm>
            <a:off x="6934200" y="3597252"/>
            <a:ext cx="1887538" cy="523875"/>
          </a:xfrm>
          <a:prstGeom prst="rect">
            <a:avLst/>
          </a:prstGeom>
          <a:noFill/>
          <a:ln w="9525">
            <a:noFill/>
            <a:miter lim="800000"/>
            <a:headEnd/>
            <a:tailEnd/>
          </a:ln>
        </p:spPr>
        <p:txBody>
          <a:bodyPr wrap="none">
            <a:spAutoFit/>
          </a:bodyPr>
          <a:lstStyle/>
          <a:p>
            <a:pPr algn="ctr"/>
            <a:r>
              <a:rPr lang="en-US" sz="1400">
                <a:solidFill>
                  <a:srgbClr val="000000"/>
                </a:solidFill>
                <a:latin typeface="Calibri" pitchFamily="34" charset="0"/>
              </a:rPr>
              <a:t>Changes in Extremes of</a:t>
            </a:r>
            <a:br>
              <a:rPr lang="en-US" sz="1400">
                <a:solidFill>
                  <a:srgbClr val="000000"/>
                </a:solidFill>
                <a:latin typeface="Calibri" pitchFamily="34" charset="0"/>
              </a:rPr>
            </a:br>
            <a:r>
              <a:rPr lang="en-US" sz="1400">
                <a:solidFill>
                  <a:srgbClr val="000000"/>
                </a:solidFill>
                <a:latin typeface="Calibri" pitchFamily="34" charset="0"/>
              </a:rPr>
              <a:t>Weather and Climate</a:t>
            </a:r>
          </a:p>
        </p:txBody>
      </p:sp>
      <p:sp>
        <p:nvSpPr>
          <p:cNvPr id="21" name="TextBox 17"/>
          <p:cNvSpPr txBox="1">
            <a:spLocks noChangeArrowheads="1"/>
          </p:cNvSpPr>
          <p:nvPr/>
        </p:nvSpPr>
        <p:spPr bwMode="auto">
          <a:xfrm>
            <a:off x="5486400" y="6188052"/>
            <a:ext cx="669925" cy="307975"/>
          </a:xfrm>
          <a:prstGeom prst="rect">
            <a:avLst/>
          </a:prstGeom>
          <a:noFill/>
          <a:ln w="9525">
            <a:noFill/>
            <a:miter lim="800000"/>
            <a:headEnd/>
            <a:tailEnd/>
          </a:ln>
        </p:spPr>
        <p:txBody>
          <a:bodyPr wrap="none">
            <a:spAutoFit/>
          </a:bodyPr>
          <a:lstStyle/>
          <a:p>
            <a:pPr algn="ctr"/>
            <a:r>
              <a:rPr lang="en-US" sz="1400">
                <a:solidFill>
                  <a:srgbClr val="000000"/>
                </a:solidFill>
                <a:latin typeface="Calibri" pitchFamily="34" charset="0"/>
              </a:rPr>
              <a:t>Health</a:t>
            </a:r>
          </a:p>
        </p:txBody>
      </p:sp>
      <p:sp>
        <p:nvSpPr>
          <p:cNvPr id="22" name="TextBox 20"/>
          <p:cNvSpPr txBox="1">
            <a:spLocks noChangeArrowheads="1"/>
          </p:cNvSpPr>
          <p:nvPr/>
        </p:nvSpPr>
        <p:spPr bwMode="auto">
          <a:xfrm>
            <a:off x="250825" y="3597252"/>
            <a:ext cx="1958975" cy="523875"/>
          </a:xfrm>
          <a:prstGeom prst="rect">
            <a:avLst/>
          </a:prstGeom>
          <a:noFill/>
          <a:ln w="9525">
            <a:noFill/>
            <a:miter lim="800000"/>
            <a:headEnd/>
            <a:tailEnd/>
          </a:ln>
        </p:spPr>
        <p:txBody>
          <a:bodyPr wrap="none">
            <a:spAutoFit/>
          </a:bodyPr>
          <a:lstStyle/>
          <a:p>
            <a:pPr algn="ctr"/>
            <a:r>
              <a:rPr lang="en-US" sz="1400" dirty="0">
                <a:solidFill>
                  <a:srgbClr val="000000"/>
                </a:solidFill>
                <a:latin typeface="Calibri" pitchFamily="34" charset="0"/>
              </a:rPr>
              <a:t>Sustainability of Marine </a:t>
            </a:r>
            <a:br>
              <a:rPr lang="en-US" sz="1400" dirty="0">
                <a:solidFill>
                  <a:srgbClr val="000000"/>
                </a:solidFill>
                <a:latin typeface="Calibri" pitchFamily="34" charset="0"/>
              </a:rPr>
            </a:br>
            <a:r>
              <a:rPr lang="en-US" sz="1400" dirty="0">
                <a:solidFill>
                  <a:srgbClr val="000000"/>
                </a:solidFill>
                <a:latin typeface="Calibri" pitchFamily="34" charset="0"/>
              </a:rPr>
              <a:t>Ecosystems</a:t>
            </a:r>
          </a:p>
        </p:txBody>
      </p:sp>
      <p:sp>
        <p:nvSpPr>
          <p:cNvPr id="23" name="TextBox 23"/>
          <p:cNvSpPr txBox="1">
            <a:spLocks noChangeArrowheads="1"/>
          </p:cNvSpPr>
          <p:nvPr/>
        </p:nvSpPr>
        <p:spPr bwMode="auto">
          <a:xfrm>
            <a:off x="785813" y="6188052"/>
            <a:ext cx="993775" cy="307975"/>
          </a:xfrm>
          <a:prstGeom prst="rect">
            <a:avLst/>
          </a:prstGeom>
          <a:noFill/>
          <a:ln w="9525">
            <a:noFill/>
            <a:miter lim="800000"/>
            <a:headEnd/>
            <a:tailEnd/>
          </a:ln>
        </p:spPr>
        <p:txBody>
          <a:bodyPr wrap="none">
            <a:spAutoFit/>
          </a:bodyPr>
          <a:lstStyle/>
          <a:p>
            <a:pPr algn="ctr"/>
            <a:r>
              <a:rPr lang="en-US" sz="1400">
                <a:solidFill>
                  <a:srgbClr val="000000"/>
                </a:solidFill>
                <a:latin typeface="Calibri" pitchFamily="34" charset="0"/>
              </a:rPr>
              <a:t>Agriculture</a:t>
            </a:r>
          </a:p>
        </p:txBody>
      </p:sp>
      <p:sp>
        <p:nvSpPr>
          <p:cNvPr id="24" name="TextBox 26"/>
          <p:cNvSpPr txBox="1">
            <a:spLocks noChangeArrowheads="1"/>
          </p:cNvSpPr>
          <p:nvPr/>
        </p:nvSpPr>
        <p:spPr bwMode="auto">
          <a:xfrm>
            <a:off x="2209800" y="3646465"/>
            <a:ext cx="2343150" cy="307975"/>
          </a:xfrm>
          <a:prstGeom prst="rect">
            <a:avLst/>
          </a:prstGeom>
          <a:noFill/>
          <a:ln w="9525">
            <a:noFill/>
            <a:miter lim="800000"/>
            <a:headEnd/>
            <a:tailEnd/>
          </a:ln>
        </p:spPr>
        <p:txBody>
          <a:bodyPr wrap="none">
            <a:spAutoFit/>
          </a:bodyPr>
          <a:lstStyle/>
          <a:p>
            <a:pPr algn="ctr"/>
            <a:r>
              <a:rPr lang="en-US" sz="1400" dirty="0">
                <a:solidFill>
                  <a:srgbClr val="000000"/>
                </a:solidFill>
                <a:latin typeface="Calibri" pitchFamily="34" charset="0"/>
              </a:rPr>
              <a:t>Coasts and Climate Resilience</a:t>
            </a:r>
          </a:p>
        </p:txBody>
      </p:sp>
      <p:sp>
        <p:nvSpPr>
          <p:cNvPr id="25" name="TextBox 28"/>
          <p:cNvSpPr txBox="1">
            <a:spLocks noChangeArrowheads="1"/>
          </p:cNvSpPr>
          <p:nvPr/>
        </p:nvSpPr>
        <p:spPr bwMode="auto">
          <a:xfrm>
            <a:off x="4876800" y="3597252"/>
            <a:ext cx="1625600" cy="523875"/>
          </a:xfrm>
          <a:prstGeom prst="rect">
            <a:avLst/>
          </a:prstGeom>
          <a:noFill/>
          <a:ln w="9525">
            <a:noFill/>
            <a:miter lim="800000"/>
            <a:headEnd/>
            <a:tailEnd/>
          </a:ln>
        </p:spPr>
        <p:txBody>
          <a:bodyPr wrap="none">
            <a:spAutoFit/>
          </a:bodyPr>
          <a:lstStyle/>
          <a:p>
            <a:pPr algn="ctr"/>
            <a:r>
              <a:rPr lang="en-US" sz="1400">
                <a:solidFill>
                  <a:srgbClr val="000000"/>
                </a:solidFill>
                <a:latin typeface="Calibri" pitchFamily="34" charset="0"/>
              </a:rPr>
              <a:t>Climate Impacts on </a:t>
            </a:r>
            <a:br>
              <a:rPr lang="en-US" sz="1400">
                <a:solidFill>
                  <a:srgbClr val="000000"/>
                </a:solidFill>
                <a:latin typeface="Calibri" pitchFamily="34" charset="0"/>
              </a:rPr>
            </a:br>
            <a:r>
              <a:rPr lang="en-US" sz="1400">
                <a:solidFill>
                  <a:srgbClr val="000000"/>
                </a:solidFill>
                <a:latin typeface="Calibri" pitchFamily="34" charset="0"/>
              </a:rPr>
              <a:t>Water Resources</a:t>
            </a:r>
          </a:p>
        </p:txBody>
      </p:sp>
      <p:sp>
        <p:nvSpPr>
          <p:cNvPr id="26" name="TextBox 30"/>
          <p:cNvSpPr txBox="1">
            <a:spLocks noChangeArrowheads="1"/>
          </p:cNvSpPr>
          <p:nvPr/>
        </p:nvSpPr>
        <p:spPr bwMode="auto">
          <a:xfrm>
            <a:off x="3125788" y="6188052"/>
            <a:ext cx="682625" cy="307975"/>
          </a:xfrm>
          <a:prstGeom prst="rect">
            <a:avLst/>
          </a:prstGeom>
          <a:noFill/>
          <a:ln w="9525">
            <a:noFill/>
            <a:miter lim="800000"/>
            <a:headEnd/>
            <a:tailEnd/>
          </a:ln>
        </p:spPr>
        <p:txBody>
          <a:bodyPr wrap="none">
            <a:spAutoFit/>
          </a:bodyPr>
          <a:lstStyle/>
          <a:p>
            <a:pPr algn="ctr"/>
            <a:r>
              <a:rPr lang="en-US" sz="1400">
                <a:solidFill>
                  <a:srgbClr val="000000"/>
                </a:solidFill>
                <a:latin typeface="Calibri" pitchFamily="34" charset="0"/>
              </a:rPr>
              <a:t>Energy</a:t>
            </a:r>
          </a:p>
        </p:txBody>
      </p:sp>
      <p:sp>
        <p:nvSpPr>
          <p:cNvPr id="27" name="TextBox 32"/>
          <p:cNvSpPr txBox="1">
            <a:spLocks noChangeArrowheads="1"/>
          </p:cNvSpPr>
          <p:nvPr/>
        </p:nvSpPr>
        <p:spPr bwMode="auto">
          <a:xfrm>
            <a:off x="7272338" y="6184877"/>
            <a:ext cx="1258887" cy="307975"/>
          </a:xfrm>
          <a:prstGeom prst="rect">
            <a:avLst/>
          </a:prstGeom>
          <a:noFill/>
          <a:ln w="9525">
            <a:noFill/>
            <a:miter lim="800000"/>
            <a:headEnd/>
            <a:tailEnd/>
          </a:ln>
        </p:spPr>
        <p:txBody>
          <a:bodyPr wrap="none">
            <a:spAutoFit/>
          </a:bodyPr>
          <a:lstStyle/>
          <a:p>
            <a:pPr algn="ctr"/>
            <a:r>
              <a:rPr lang="en-US" sz="1400">
                <a:solidFill>
                  <a:srgbClr val="000000"/>
                </a:solidFill>
                <a:latin typeface="Calibri" pitchFamily="34" charset="0"/>
              </a:rPr>
              <a:t>Transportation</a:t>
            </a:r>
          </a:p>
        </p:txBody>
      </p:sp>
      <p:pic>
        <p:nvPicPr>
          <p:cNvPr id="29" name="Picture 30" descr="W:\Movies, Images and Sounds\Earth Obs\nineBenefits\Biodiversity.png"/>
          <p:cNvPicPr>
            <a:picLocks noChangeAspect="1" noChangeArrowheads="1"/>
          </p:cNvPicPr>
          <p:nvPr/>
        </p:nvPicPr>
        <p:blipFill>
          <a:blip r:embed="rId7" cstate="print"/>
          <a:srcRect/>
          <a:stretch>
            <a:fillRect/>
          </a:stretch>
        </p:blipFill>
        <p:spPr bwMode="auto">
          <a:xfrm>
            <a:off x="304800" y="1692252"/>
            <a:ext cx="1905000" cy="1905000"/>
          </a:xfrm>
          <a:prstGeom prst="rect">
            <a:avLst/>
          </a:prstGeom>
          <a:noFill/>
          <a:ln w="9525">
            <a:noFill/>
            <a:miter lim="800000"/>
            <a:headEnd/>
            <a:tailEnd/>
          </a:ln>
        </p:spPr>
      </p:pic>
      <p:pic>
        <p:nvPicPr>
          <p:cNvPr id="30" name="Picture 33" descr="C:\Documents and Settings\miwalker\Desktop\revelleAssets\fortLauderdale_Small.jpg"/>
          <p:cNvPicPr>
            <a:picLocks noChangeAspect="1" noChangeArrowheads="1"/>
          </p:cNvPicPr>
          <p:nvPr/>
        </p:nvPicPr>
        <p:blipFill>
          <a:blip r:embed="rId8" cstate="print"/>
          <a:srcRect r="28699"/>
          <a:stretch>
            <a:fillRect/>
          </a:stretch>
        </p:blipFill>
        <p:spPr bwMode="auto">
          <a:xfrm>
            <a:off x="2514600" y="1692252"/>
            <a:ext cx="1905000" cy="1905000"/>
          </a:xfrm>
          <a:prstGeom prst="rect">
            <a:avLst/>
          </a:prstGeom>
          <a:noFill/>
          <a:ln w="9525">
            <a:noFill/>
            <a:miter lim="800000"/>
            <a:headEnd/>
            <a:tailEnd/>
          </a:ln>
        </p:spPr>
      </p:pic>
      <p:pic>
        <p:nvPicPr>
          <p:cNvPr id="19" name="Picture 18" descr="water-resources-drought.jpg"/>
          <p:cNvPicPr>
            <a:picLocks noChangeAspect="1"/>
          </p:cNvPicPr>
          <p:nvPr/>
        </p:nvPicPr>
        <p:blipFill>
          <a:blip r:embed="rId9" cstate="print"/>
          <a:stretch>
            <a:fillRect/>
          </a:stretch>
        </p:blipFill>
        <p:spPr>
          <a:xfrm>
            <a:off x="4724400" y="1692252"/>
            <a:ext cx="1905000" cy="1913466"/>
          </a:xfrm>
          <a:prstGeom prst="rect">
            <a:avLst/>
          </a:prstGeom>
        </p:spPr>
      </p:pic>
      <p:pic>
        <p:nvPicPr>
          <p:cNvPr id="36" name="Picture 35" descr="ice-storm-extreme.jpg"/>
          <p:cNvPicPr>
            <a:picLocks noChangeAspect="1"/>
          </p:cNvPicPr>
          <p:nvPr/>
        </p:nvPicPr>
        <p:blipFill>
          <a:blip r:embed="rId10" cstate="print"/>
          <a:stretch>
            <a:fillRect/>
          </a:stretch>
        </p:blipFill>
        <p:spPr>
          <a:xfrm>
            <a:off x="6945019" y="1692252"/>
            <a:ext cx="1894181" cy="1902600"/>
          </a:xfrm>
          <a:prstGeom prst="rect">
            <a:avLst/>
          </a:prstGeom>
        </p:spPr>
      </p:pic>
    </p:spTree>
    <p:extLst>
      <p:ext uri="{BB962C8B-B14F-4D97-AF65-F5344CB8AC3E}">
        <p14:creationId xmlns:p14="http://schemas.microsoft.com/office/powerpoint/2010/main" val="2089886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 y="392668"/>
            <a:ext cx="9144000" cy="1143000"/>
          </a:xfrm>
        </p:spPr>
        <p:txBody>
          <a:bodyPr anchor="t">
            <a:noAutofit/>
          </a:bodyPr>
          <a:lstStyle/>
          <a:p>
            <a:pPr algn="ctr">
              <a:defRPr/>
            </a:pPr>
            <a:r>
              <a:rPr lang="en-US" sz="4000" b="1" dirty="0" smtClean="0"/>
              <a:t>NCDC </a:t>
            </a:r>
            <a:r>
              <a:rPr lang="en-US" sz="4000" b="1" dirty="0" smtClean="0"/>
              <a:t>Statistics Confirm Many More </a:t>
            </a:r>
            <a:r>
              <a:rPr lang="en-US" sz="4000" b="1" dirty="0" smtClean="0"/>
              <a:t>Users</a:t>
            </a:r>
            <a:endParaRPr lang="en-US" sz="4000" b="1" dirty="0"/>
          </a:p>
        </p:txBody>
      </p:sp>
      <p:sp>
        <p:nvSpPr>
          <p:cNvPr id="9" name="TextBox 8"/>
          <p:cNvSpPr txBox="1"/>
          <p:nvPr/>
        </p:nvSpPr>
        <p:spPr>
          <a:xfrm>
            <a:off x="8534400" y="1535668"/>
            <a:ext cx="304800" cy="369332"/>
          </a:xfrm>
          <a:prstGeom prst="rect">
            <a:avLst/>
          </a:prstGeom>
          <a:noFill/>
        </p:spPr>
        <p:txBody>
          <a:bodyPr wrap="square" rtlCol="0">
            <a:spAutoFit/>
          </a:bodyPr>
          <a:lstStyle/>
          <a:p>
            <a:pPr algn="ctr"/>
            <a:r>
              <a:rPr lang="en-US" dirty="0" smtClean="0">
                <a:solidFill>
                  <a:schemeClr val="bg1"/>
                </a:solidFill>
              </a:rPr>
              <a:t>*</a:t>
            </a:r>
            <a:endParaRPr lang="en-US" dirty="0">
              <a:solidFill>
                <a:schemeClr val="bg1"/>
              </a:solidFill>
            </a:endParaRPr>
          </a:p>
        </p:txBody>
      </p:sp>
      <p:sp>
        <p:nvSpPr>
          <p:cNvPr id="4" name="TextBox 3"/>
          <p:cNvSpPr txBox="1"/>
          <p:nvPr/>
        </p:nvSpPr>
        <p:spPr>
          <a:xfrm>
            <a:off x="8692662" y="5901066"/>
            <a:ext cx="457200" cy="400110"/>
          </a:xfrm>
          <a:prstGeom prst="rect">
            <a:avLst/>
          </a:prstGeom>
          <a:noFill/>
        </p:spPr>
        <p:txBody>
          <a:bodyPr wrap="square" rtlCol="0">
            <a:spAutoFit/>
          </a:bodyPr>
          <a:lstStyle/>
          <a:p>
            <a:r>
              <a:rPr lang="en-US" sz="2000" b="1" dirty="0" smtClean="0">
                <a:latin typeface="Calibri" panose="020F0502020204030204" pitchFamily="34" charset="0"/>
              </a:rPr>
              <a:t>*</a:t>
            </a:r>
            <a:endParaRPr lang="en-US" sz="2000" b="1" dirty="0">
              <a:latin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7685"/>
            <a:ext cx="9144000" cy="5223491"/>
          </a:xfrm>
          <a:prstGeom prst="rect">
            <a:avLst/>
          </a:prstGeom>
        </p:spPr>
      </p:pic>
    </p:spTree>
    <p:extLst>
      <p:ext uri="{BB962C8B-B14F-4D97-AF65-F5344CB8AC3E}">
        <p14:creationId xmlns:p14="http://schemas.microsoft.com/office/powerpoint/2010/main" val="7932015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3538"/>
            <a:ext cx="8229600" cy="1143000"/>
          </a:xfrm>
        </p:spPr>
        <p:txBody>
          <a:bodyPr>
            <a:normAutofit fontScale="90000"/>
          </a:bodyPr>
          <a:lstStyle/>
          <a:p>
            <a:r>
              <a:rPr lang="en-US" sz="3600" b="1" dirty="0" smtClean="0"/>
              <a:t>Who Are They?   </a:t>
            </a:r>
            <a:r>
              <a:rPr lang="en-US" sz="3600" b="1" dirty="0" smtClean="0"/>
              <a:t>NCDC’s Approximate User Profile</a:t>
            </a:r>
            <a:endParaRPr lang="en-US" sz="3600" b="1" dirty="0"/>
          </a:p>
        </p:txBody>
      </p:sp>
      <p:graphicFrame>
        <p:nvGraphicFramePr>
          <p:cNvPr id="4" name="Table 3"/>
          <p:cNvGraphicFramePr>
            <a:graphicFrameLocks noGrp="1"/>
          </p:cNvGraphicFramePr>
          <p:nvPr>
            <p:extLst>
              <p:ext uri="{D42A27DB-BD31-4B8C-83A1-F6EECF244321}">
                <p14:modId xmlns:p14="http://schemas.microsoft.com/office/powerpoint/2010/main" val="2260881620"/>
              </p:ext>
            </p:extLst>
          </p:nvPr>
        </p:nvGraphicFramePr>
        <p:xfrm>
          <a:off x="152400" y="2032000"/>
          <a:ext cx="8839201" cy="4084320"/>
        </p:xfrm>
        <a:graphic>
          <a:graphicData uri="http://schemas.openxmlformats.org/drawingml/2006/table">
            <a:tbl>
              <a:tblPr firstRow="1" bandRow="1">
                <a:tableStyleId>{5C22544A-7EE6-4342-B048-85BDC9FD1C3A}</a:tableStyleId>
              </a:tblPr>
              <a:tblGrid>
                <a:gridCol w="990600"/>
                <a:gridCol w="1061356"/>
                <a:gridCol w="1657351"/>
                <a:gridCol w="1420586"/>
                <a:gridCol w="1420586"/>
                <a:gridCol w="947177"/>
                <a:gridCol w="1341545"/>
              </a:tblGrid>
              <a:tr h="1066800">
                <a:tc>
                  <a:txBody>
                    <a:bodyPr/>
                    <a:lstStyle/>
                    <a:p>
                      <a:pPr algn="ctr"/>
                      <a:r>
                        <a:rPr lang="en-US" dirty="0" smtClean="0"/>
                        <a:t>Fraction (%)</a:t>
                      </a:r>
                      <a:endParaRPr lang="en-US" dirty="0"/>
                    </a:p>
                  </a:txBody>
                  <a:tcPr anchor="ctr"/>
                </a:tc>
                <a:tc>
                  <a:txBody>
                    <a:bodyPr/>
                    <a:lstStyle/>
                    <a:p>
                      <a:pPr algn="ctr"/>
                      <a:r>
                        <a:rPr lang="en-US" dirty="0" smtClean="0"/>
                        <a:t>Data Expertise</a:t>
                      </a:r>
                      <a:endParaRPr lang="en-US" dirty="0"/>
                    </a:p>
                  </a:txBody>
                  <a:tcPr anchor="ctr"/>
                </a:tc>
                <a:tc>
                  <a:txBody>
                    <a:bodyPr/>
                    <a:lstStyle/>
                    <a:p>
                      <a:pPr algn="ctr"/>
                      <a:r>
                        <a:rPr lang="en-US" dirty="0" smtClean="0"/>
                        <a:t>Stereotypical</a:t>
                      </a:r>
                      <a:br>
                        <a:rPr lang="en-US" dirty="0" smtClean="0"/>
                      </a:br>
                      <a:r>
                        <a:rPr lang="en-US" baseline="0" dirty="0" smtClean="0"/>
                        <a:t>User</a:t>
                      </a:r>
                      <a:endParaRPr lang="en-US" dirty="0"/>
                    </a:p>
                  </a:txBody>
                  <a:tcPr anchor="ctr"/>
                </a:tc>
                <a:tc>
                  <a:txBody>
                    <a:bodyPr/>
                    <a:lstStyle/>
                    <a:p>
                      <a:pPr algn="ctr"/>
                      <a:r>
                        <a:rPr lang="en-US" dirty="0" smtClean="0"/>
                        <a:t>Data</a:t>
                      </a:r>
                      <a:r>
                        <a:rPr lang="en-US" baseline="0" dirty="0" smtClean="0"/>
                        <a:t> or </a:t>
                      </a:r>
                      <a:r>
                        <a:rPr lang="en-US" dirty="0" smtClean="0"/>
                        <a:t>Info</a:t>
                      </a:r>
                      <a:r>
                        <a:rPr lang="en-US" baseline="0" dirty="0" smtClean="0"/>
                        <a:t> Need</a:t>
                      </a:r>
                      <a:endParaRPr lang="en-US" dirty="0"/>
                    </a:p>
                  </a:txBody>
                  <a:tcPr anchor="ctr"/>
                </a:tc>
                <a:tc>
                  <a:txBody>
                    <a:bodyPr/>
                    <a:lstStyle/>
                    <a:p>
                      <a:pPr algn="ctr"/>
                      <a:r>
                        <a:rPr lang="en-US" dirty="0" smtClean="0"/>
                        <a:t>Preferred</a:t>
                      </a:r>
                      <a:r>
                        <a:rPr lang="en-US" baseline="0" dirty="0" smtClean="0"/>
                        <a:t/>
                      </a:r>
                      <a:br>
                        <a:rPr lang="en-US" baseline="0" dirty="0" smtClean="0"/>
                      </a:br>
                      <a:r>
                        <a:rPr lang="en-US" baseline="0" dirty="0" smtClean="0"/>
                        <a:t>Format</a:t>
                      </a:r>
                      <a:endParaRPr lang="en-US" dirty="0"/>
                    </a:p>
                  </a:txBody>
                  <a:tcPr anchor="ctr"/>
                </a:tc>
                <a:tc>
                  <a:txBody>
                    <a:bodyPr/>
                    <a:lstStyle/>
                    <a:p>
                      <a:pPr algn="ctr"/>
                      <a:r>
                        <a:rPr lang="en-US" dirty="0" smtClean="0"/>
                        <a:t>Access</a:t>
                      </a:r>
                      <a:br>
                        <a:rPr lang="en-US" dirty="0" smtClean="0"/>
                      </a:br>
                      <a:r>
                        <a:rPr lang="en-US" dirty="0" smtClean="0"/>
                        <a:t>Volume</a:t>
                      </a:r>
                      <a:endParaRPr lang="en-US" dirty="0"/>
                    </a:p>
                  </a:txBody>
                  <a:tcPr anchor="ctr"/>
                </a:tc>
                <a:tc>
                  <a:txBody>
                    <a:bodyPr/>
                    <a:lstStyle/>
                    <a:p>
                      <a:pPr algn="ctr"/>
                      <a:r>
                        <a:rPr lang="en-US" dirty="0" smtClean="0"/>
                        <a:t>Access Frequency</a:t>
                      </a:r>
                      <a:endParaRPr lang="en-US" dirty="0"/>
                    </a:p>
                  </a:txBody>
                  <a:tcPr anchor="ctr"/>
                </a:tc>
              </a:tr>
              <a:tr h="836096">
                <a:tc>
                  <a:txBody>
                    <a:bodyPr/>
                    <a:lstStyle/>
                    <a:p>
                      <a:pPr algn="ctr"/>
                      <a:r>
                        <a:rPr lang="en-US" dirty="0" smtClean="0"/>
                        <a:t>70</a:t>
                      </a:r>
                      <a:endParaRPr lang="en-US" dirty="0"/>
                    </a:p>
                  </a:txBody>
                  <a:tcPr anchor="ctr"/>
                </a:tc>
                <a:tc>
                  <a:txBody>
                    <a:bodyPr/>
                    <a:lstStyle/>
                    <a:p>
                      <a:pPr algn="ctr"/>
                      <a:r>
                        <a:rPr lang="en-US" dirty="0" smtClean="0"/>
                        <a:t>Low</a:t>
                      </a:r>
                      <a:endParaRPr lang="en-US" dirty="0"/>
                    </a:p>
                  </a:txBody>
                  <a:tcPr anchor="ctr"/>
                </a:tc>
                <a:tc>
                  <a:txBody>
                    <a:bodyPr/>
                    <a:lstStyle/>
                    <a:p>
                      <a:pPr algn="ctr"/>
                      <a:r>
                        <a:rPr lang="en-US" dirty="0" smtClean="0"/>
                        <a:t>Business, media,</a:t>
                      </a:r>
                      <a:r>
                        <a:rPr lang="en-US" baseline="0" dirty="0" smtClean="0"/>
                        <a:t> public</a:t>
                      </a:r>
                      <a:endParaRPr lang="en-US" dirty="0"/>
                    </a:p>
                  </a:txBody>
                  <a:tcPr anchor="ctr"/>
                </a:tc>
                <a:tc>
                  <a:txBody>
                    <a:bodyPr/>
                    <a:lstStyle/>
                    <a:p>
                      <a:pPr algn="ctr"/>
                      <a:r>
                        <a:rPr lang="en-US" dirty="0" smtClean="0"/>
                        <a:t>Qualitative</a:t>
                      </a:r>
                      <a:endParaRPr lang="en-US" dirty="0"/>
                    </a:p>
                  </a:txBody>
                  <a:tcPr anchor="ctr"/>
                </a:tc>
                <a:tc>
                  <a:txBody>
                    <a:bodyPr/>
                    <a:lstStyle/>
                    <a:p>
                      <a:pPr algn="ctr"/>
                      <a:r>
                        <a:rPr lang="en-US" dirty="0" smtClean="0"/>
                        <a:t>Point-and-click,</a:t>
                      </a:r>
                      <a:r>
                        <a:rPr lang="en-US" baseline="0" dirty="0" smtClean="0"/>
                        <a:t> graphics, assessments</a:t>
                      </a:r>
                      <a:endParaRPr lang="en-US" dirty="0"/>
                    </a:p>
                  </a:txBody>
                  <a:tcPr anchor="ctr"/>
                </a:tc>
                <a:tc>
                  <a:txBody>
                    <a:bodyPr/>
                    <a:lstStyle/>
                    <a:p>
                      <a:pPr algn="ctr"/>
                      <a:r>
                        <a:rPr lang="en-US" dirty="0" smtClean="0"/>
                        <a:t>Low</a:t>
                      </a:r>
                      <a:endParaRPr lang="en-US" dirty="0"/>
                    </a:p>
                  </a:txBody>
                  <a:tcPr anchor="ctr"/>
                </a:tc>
                <a:tc>
                  <a:txBody>
                    <a:bodyPr/>
                    <a:lstStyle/>
                    <a:p>
                      <a:pPr algn="ctr"/>
                      <a:r>
                        <a:rPr lang="en-US" dirty="0" smtClean="0"/>
                        <a:t>High</a:t>
                      </a:r>
                      <a:endParaRPr lang="en-US" dirty="0"/>
                    </a:p>
                  </a:txBody>
                  <a:tcPr anchor="ctr"/>
                </a:tc>
              </a:tr>
              <a:tr h="836096">
                <a:tc>
                  <a:txBody>
                    <a:bodyPr/>
                    <a:lstStyle/>
                    <a:p>
                      <a:pPr algn="ctr"/>
                      <a:r>
                        <a:rPr lang="en-US" dirty="0" smtClean="0"/>
                        <a:t>15</a:t>
                      </a:r>
                      <a:endParaRPr lang="en-US" dirty="0"/>
                    </a:p>
                  </a:txBody>
                  <a:tcPr anchor="ctr"/>
                </a:tc>
                <a:tc>
                  <a:txBody>
                    <a:bodyPr/>
                    <a:lstStyle/>
                    <a:p>
                      <a:pPr algn="ctr"/>
                      <a:r>
                        <a:rPr lang="en-US" dirty="0" smtClean="0"/>
                        <a:t>High</a:t>
                      </a:r>
                      <a:endParaRPr lang="en-US" dirty="0"/>
                    </a:p>
                  </a:txBody>
                  <a:tcPr anchor="ctr"/>
                </a:tc>
                <a:tc>
                  <a:txBody>
                    <a:bodyPr/>
                    <a:lstStyle/>
                    <a:p>
                      <a:pPr algn="ctr"/>
                      <a:r>
                        <a:rPr lang="en-US" dirty="0" smtClean="0"/>
                        <a:t>Researchers,</a:t>
                      </a:r>
                      <a:r>
                        <a:rPr lang="en-US" baseline="0" dirty="0" smtClean="0"/>
                        <a:t> Climate consultancies</a:t>
                      </a:r>
                      <a:endParaRPr lang="en-US" dirty="0"/>
                    </a:p>
                  </a:txBody>
                  <a:tcPr anchor="ctr"/>
                </a:tc>
                <a:tc>
                  <a:txBody>
                    <a:bodyPr/>
                    <a:lstStyle/>
                    <a:p>
                      <a:pPr algn="ctr"/>
                      <a:r>
                        <a:rPr lang="en-US" dirty="0" smtClean="0"/>
                        <a:t>Quantitative</a:t>
                      </a:r>
                      <a:endParaRPr lang="en-US" dirty="0"/>
                    </a:p>
                  </a:txBody>
                  <a:tcPr anchor="ctr"/>
                </a:tc>
                <a:tc>
                  <a:txBody>
                    <a:bodyPr/>
                    <a:lstStyle/>
                    <a:p>
                      <a:pPr algn="ctr"/>
                      <a:r>
                        <a:rPr lang="en-US" dirty="0" smtClean="0"/>
                        <a:t>Digital</a:t>
                      </a:r>
                      <a:r>
                        <a:rPr lang="en-US" baseline="0" dirty="0" smtClean="0"/>
                        <a:t> downloads</a:t>
                      </a:r>
                      <a:endParaRPr lang="en-US" dirty="0"/>
                    </a:p>
                  </a:txBody>
                  <a:tcPr anchor="ctr"/>
                </a:tc>
                <a:tc>
                  <a:txBody>
                    <a:bodyPr/>
                    <a:lstStyle/>
                    <a:p>
                      <a:pPr algn="ctr"/>
                      <a:r>
                        <a:rPr lang="en-US" dirty="0" smtClean="0"/>
                        <a:t>High</a:t>
                      </a:r>
                      <a:endParaRPr lang="en-US" dirty="0"/>
                    </a:p>
                  </a:txBody>
                  <a:tcPr anchor="ctr"/>
                </a:tc>
                <a:tc>
                  <a:txBody>
                    <a:bodyPr/>
                    <a:lstStyle/>
                    <a:p>
                      <a:pPr algn="ctr"/>
                      <a:r>
                        <a:rPr lang="en-US" dirty="0" smtClean="0"/>
                        <a:t>Low</a:t>
                      </a:r>
                      <a:endParaRPr lang="en-US" dirty="0"/>
                    </a:p>
                  </a:txBody>
                  <a:tcPr anchor="ctr"/>
                </a:tc>
              </a:tr>
              <a:tr h="836096">
                <a:tc>
                  <a:txBody>
                    <a:bodyPr/>
                    <a:lstStyle/>
                    <a:p>
                      <a:pPr algn="ctr"/>
                      <a:r>
                        <a:rPr lang="en-US" dirty="0" smtClean="0"/>
                        <a:t>15</a:t>
                      </a:r>
                      <a:endParaRPr lang="en-US" dirty="0"/>
                    </a:p>
                  </a:txBody>
                  <a:tcPr anchor="ctr"/>
                </a:tc>
                <a:tc>
                  <a:txBody>
                    <a:bodyPr/>
                    <a:lstStyle/>
                    <a:p>
                      <a:pPr algn="ctr"/>
                      <a:r>
                        <a:rPr lang="en-US" dirty="0" smtClean="0"/>
                        <a:t>High</a:t>
                      </a:r>
                      <a:endParaRPr lang="en-US" dirty="0"/>
                    </a:p>
                  </a:txBody>
                  <a:tcPr anchor="ctr"/>
                </a:tc>
                <a:tc>
                  <a:txBody>
                    <a:bodyPr/>
                    <a:lstStyle/>
                    <a:p>
                      <a:pPr algn="ctr"/>
                      <a:r>
                        <a:rPr lang="en-US" dirty="0" smtClean="0"/>
                        <a:t>Value-added Providers </a:t>
                      </a:r>
                      <a:br>
                        <a:rPr lang="en-US" dirty="0" smtClean="0"/>
                      </a:br>
                      <a:r>
                        <a:rPr lang="en-US" dirty="0" smtClean="0"/>
                        <a:t>(DB scrapers)</a:t>
                      </a:r>
                      <a:endParaRPr lang="en-US" dirty="0"/>
                    </a:p>
                  </a:txBody>
                  <a:tcPr anchor="ctr"/>
                </a:tc>
                <a:tc>
                  <a:txBody>
                    <a:bodyPr/>
                    <a:lstStyle/>
                    <a:p>
                      <a:pPr algn="ctr"/>
                      <a:r>
                        <a:rPr lang="en-US" dirty="0" smtClean="0"/>
                        <a:t>Quantitative</a:t>
                      </a:r>
                      <a:endParaRPr lang="en-US" dirty="0"/>
                    </a:p>
                  </a:txBody>
                  <a:tcPr anchor="ctr"/>
                </a:tc>
                <a:tc>
                  <a:txBody>
                    <a:bodyPr/>
                    <a:lstStyle/>
                    <a:p>
                      <a:pPr algn="ctr"/>
                      <a:r>
                        <a:rPr lang="en-US" dirty="0" smtClean="0"/>
                        <a:t>Digital</a:t>
                      </a:r>
                      <a:r>
                        <a:rPr lang="en-US" baseline="0" dirty="0" smtClean="0"/>
                        <a:t> downloads</a:t>
                      </a:r>
                      <a:endParaRPr lang="en-US" dirty="0"/>
                    </a:p>
                  </a:txBody>
                  <a:tcPr anchor="ctr"/>
                </a:tc>
                <a:tc>
                  <a:txBody>
                    <a:bodyPr/>
                    <a:lstStyle/>
                    <a:p>
                      <a:pPr algn="ctr"/>
                      <a:r>
                        <a:rPr lang="en-US" dirty="0" smtClean="0"/>
                        <a:t>Low</a:t>
                      </a:r>
                      <a:endParaRPr lang="en-US" dirty="0"/>
                    </a:p>
                  </a:txBody>
                  <a:tcPr anchor="ctr"/>
                </a:tc>
                <a:tc>
                  <a:txBody>
                    <a:bodyPr/>
                    <a:lstStyle/>
                    <a:p>
                      <a:pPr algn="ctr"/>
                      <a:r>
                        <a:rPr lang="en-US" dirty="0" smtClean="0"/>
                        <a:t>High</a:t>
                      </a:r>
                      <a:endParaRPr lang="en-US" dirty="0"/>
                    </a:p>
                  </a:txBody>
                  <a:tcPr anchor="ctr"/>
                </a:tc>
              </a:tr>
            </a:tbl>
          </a:graphicData>
        </a:graphic>
      </p:graphicFrame>
    </p:spTree>
    <p:extLst>
      <p:ext uri="{BB962C8B-B14F-4D97-AF65-F5344CB8AC3E}">
        <p14:creationId xmlns:p14="http://schemas.microsoft.com/office/powerpoint/2010/main" val="30806793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69900" y="312738"/>
            <a:ext cx="8229600" cy="1143000"/>
          </a:xfrm>
        </p:spPr>
        <p:txBody>
          <a:bodyPr>
            <a:normAutofit/>
          </a:bodyPr>
          <a:lstStyle/>
          <a:p>
            <a:r>
              <a:rPr lang="en-US" sz="3600" b="1" dirty="0" smtClean="0"/>
              <a:t>Users Increasingly Only Want Salient Points</a:t>
            </a:r>
            <a:endParaRPr lang="en-US" sz="3600" b="1" dirty="0"/>
          </a:p>
        </p:txBody>
      </p:sp>
      <p:pic>
        <p:nvPicPr>
          <p:cNvPr id="2" name="Content Placeholder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9823" y="1735667"/>
            <a:ext cx="4518377" cy="3301890"/>
          </a:xfrm>
        </p:spPr>
      </p:pic>
      <p:sp>
        <p:nvSpPr>
          <p:cNvPr id="3" name="Content Placeholder 2"/>
          <p:cNvSpPr>
            <a:spLocks noGrp="1"/>
          </p:cNvSpPr>
          <p:nvPr>
            <p:ph sz="half" idx="2"/>
          </p:nvPr>
        </p:nvSpPr>
        <p:spPr>
          <a:xfrm>
            <a:off x="4794956" y="1748367"/>
            <a:ext cx="4349044" cy="4902200"/>
          </a:xfrm>
        </p:spPr>
        <p:txBody>
          <a:bodyPr>
            <a:normAutofit/>
          </a:bodyPr>
          <a:lstStyle/>
          <a:p>
            <a:r>
              <a:rPr lang="en-US" sz="2400" b="1" dirty="0" smtClean="0"/>
              <a:t>Aspects of </a:t>
            </a:r>
            <a:r>
              <a:rPr lang="en-US" sz="2400" b="1" dirty="0" smtClean="0"/>
              <a:t>Monitoring</a:t>
            </a:r>
            <a:endParaRPr lang="en-US" sz="2400" b="1" dirty="0" smtClean="0"/>
          </a:p>
          <a:p>
            <a:pPr lvl="1"/>
            <a:r>
              <a:rPr lang="en-US" sz="2000" b="1" dirty="0" smtClean="0"/>
              <a:t>Average</a:t>
            </a:r>
            <a:r>
              <a:rPr lang="en-US" sz="2000" dirty="0" smtClean="0"/>
              <a:t> </a:t>
            </a:r>
            <a:r>
              <a:rPr lang="en-US" sz="2000" dirty="0" smtClean="0"/>
              <a:t>values </a:t>
            </a:r>
            <a:r>
              <a:rPr lang="en-US" sz="2000" dirty="0" smtClean="0"/>
              <a:t>(13.3</a:t>
            </a:r>
            <a:r>
              <a:rPr lang="en-US" sz="2000" dirty="0" smtClean="0">
                <a:latin typeface="Arial"/>
                <a:cs typeface="Arial"/>
              </a:rPr>
              <a:t>°C)</a:t>
            </a:r>
          </a:p>
          <a:p>
            <a:pPr lvl="1"/>
            <a:r>
              <a:rPr lang="en-US" sz="2000" dirty="0" smtClean="0">
                <a:latin typeface="Arial"/>
                <a:cs typeface="Arial"/>
              </a:rPr>
              <a:t>Measures of </a:t>
            </a:r>
            <a:r>
              <a:rPr lang="en-US" sz="2000" b="1" dirty="0" smtClean="0">
                <a:latin typeface="Arial"/>
                <a:cs typeface="Arial"/>
              </a:rPr>
              <a:t>difference</a:t>
            </a:r>
            <a:r>
              <a:rPr lang="en-US" sz="2000" dirty="0" smtClean="0">
                <a:latin typeface="Arial"/>
                <a:cs typeface="Arial"/>
              </a:rPr>
              <a:t> (+</a:t>
            </a:r>
            <a:r>
              <a:rPr lang="en-US" sz="2000" dirty="0">
                <a:latin typeface="Arial"/>
                <a:cs typeface="Arial"/>
              </a:rPr>
              <a:t>1.8°C </a:t>
            </a:r>
            <a:r>
              <a:rPr lang="en-US" sz="2000" dirty="0" smtClean="0">
                <a:latin typeface="Arial"/>
                <a:cs typeface="Arial"/>
              </a:rPr>
              <a:t>above normal)</a:t>
            </a:r>
          </a:p>
          <a:p>
            <a:pPr lvl="1"/>
            <a:r>
              <a:rPr lang="en-US" sz="2000" dirty="0" smtClean="0">
                <a:latin typeface="Arial"/>
                <a:cs typeface="Arial"/>
              </a:rPr>
              <a:t>Measures of </a:t>
            </a:r>
            <a:r>
              <a:rPr lang="en-US" sz="2000" b="1" dirty="0" smtClean="0">
                <a:latin typeface="Arial"/>
                <a:cs typeface="Arial"/>
              </a:rPr>
              <a:t>unusualness</a:t>
            </a:r>
            <a:r>
              <a:rPr lang="en-US" sz="2000" dirty="0" smtClean="0">
                <a:latin typeface="Arial"/>
                <a:cs typeface="Arial"/>
              </a:rPr>
              <a:t> (much above average = top 10%)</a:t>
            </a:r>
          </a:p>
          <a:p>
            <a:pPr lvl="1"/>
            <a:r>
              <a:rPr lang="en-US" sz="2000" dirty="0" smtClean="0">
                <a:latin typeface="Arial"/>
                <a:cs typeface="Arial"/>
              </a:rPr>
              <a:t>Measures of </a:t>
            </a:r>
            <a:r>
              <a:rPr lang="en-US" sz="2000" b="1" dirty="0" smtClean="0">
                <a:latin typeface="Arial"/>
                <a:cs typeface="Arial"/>
              </a:rPr>
              <a:t>trend</a:t>
            </a:r>
            <a:r>
              <a:rPr lang="en-US" sz="2000" dirty="0" smtClean="0">
                <a:latin typeface="Arial"/>
                <a:cs typeface="Arial"/>
              </a:rPr>
              <a:t> (increasing at </a:t>
            </a:r>
            <a:r>
              <a:rPr lang="en-US" sz="2000" dirty="0">
                <a:latin typeface="Arial"/>
                <a:cs typeface="Arial"/>
              </a:rPr>
              <a:t>0.5°C </a:t>
            </a:r>
            <a:r>
              <a:rPr lang="en-US" sz="2000" dirty="0" smtClean="0">
                <a:latin typeface="Arial"/>
                <a:cs typeface="Arial"/>
              </a:rPr>
              <a:t>per century)</a:t>
            </a:r>
          </a:p>
          <a:p>
            <a:pPr lvl="1"/>
            <a:r>
              <a:rPr lang="en-US" sz="2000" dirty="0" smtClean="0">
                <a:latin typeface="Arial"/>
                <a:cs typeface="Arial"/>
              </a:rPr>
              <a:t>Measures of </a:t>
            </a:r>
            <a:r>
              <a:rPr lang="en-US" sz="2000" b="1" dirty="0" smtClean="0">
                <a:latin typeface="Arial"/>
                <a:cs typeface="Arial"/>
              </a:rPr>
              <a:t>impact</a:t>
            </a:r>
            <a:r>
              <a:rPr lang="en-US" sz="2000" dirty="0" smtClean="0">
                <a:latin typeface="Arial"/>
                <a:cs typeface="Arial"/>
              </a:rPr>
              <a:t> (34% of corn reported in poor condition)</a:t>
            </a:r>
            <a:endParaRPr lang="en-US" sz="2000" dirty="0"/>
          </a:p>
        </p:txBody>
      </p:sp>
      <p:sp>
        <p:nvSpPr>
          <p:cNvPr id="4" name="TextBox 3"/>
          <p:cNvSpPr txBox="1"/>
          <p:nvPr/>
        </p:nvSpPr>
        <p:spPr>
          <a:xfrm>
            <a:off x="180623" y="5060135"/>
            <a:ext cx="2012218" cy="1477328"/>
          </a:xfrm>
          <a:prstGeom prst="rect">
            <a:avLst/>
          </a:prstGeom>
          <a:noFill/>
        </p:spPr>
        <p:txBody>
          <a:bodyPr wrap="none" rtlCol="0">
            <a:spAutoFit/>
          </a:bodyPr>
          <a:lstStyle/>
          <a:p>
            <a:pPr marL="285750" indent="-285750">
              <a:buFont typeface="Arial" panose="020B0604020202020204" pitchFamily="34" charset="0"/>
              <a:buChar char="•"/>
            </a:pPr>
            <a:r>
              <a:rPr lang="en-US" dirty="0" smtClean="0"/>
              <a:t>Temperature</a:t>
            </a:r>
          </a:p>
          <a:p>
            <a:pPr marL="285750" indent="-285750">
              <a:buFont typeface="Arial" panose="020B0604020202020204" pitchFamily="34" charset="0"/>
              <a:buChar char="•"/>
            </a:pPr>
            <a:r>
              <a:rPr lang="en-US" dirty="0" smtClean="0"/>
              <a:t>Drought</a:t>
            </a:r>
            <a:endParaRPr lang="en-US" dirty="0" smtClean="0"/>
          </a:p>
          <a:p>
            <a:pPr marL="285750" indent="-285750">
              <a:buFont typeface="Arial" panose="020B0604020202020204" pitchFamily="34" charset="0"/>
              <a:buChar char="•"/>
            </a:pPr>
            <a:r>
              <a:rPr lang="en-US" dirty="0" smtClean="0"/>
              <a:t>Precipitation</a:t>
            </a:r>
          </a:p>
          <a:p>
            <a:pPr marL="285750" indent="-285750">
              <a:buFont typeface="Arial" panose="020B0604020202020204" pitchFamily="34" charset="0"/>
              <a:buChar char="•"/>
            </a:pPr>
            <a:r>
              <a:rPr lang="en-US" dirty="0" smtClean="0"/>
              <a:t>Wind</a:t>
            </a:r>
          </a:p>
          <a:p>
            <a:pPr marL="285750" indent="-285750">
              <a:buFont typeface="Arial" panose="020B0604020202020204" pitchFamily="34" charset="0"/>
              <a:buChar char="•"/>
            </a:pPr>
            <a:r>
              <a:rPr lang="en-US" dirty="0" smtClean="0"/>
              <a:t>Violent Weather</a:t>
            </a:r>
            <a:endParaRPr lang="en-US" dirty="0"/>
          </a:p>
        </p:txBody>
      </p:sp>
    </p:spTree>
    <p:extLst>
      <p:ext uri="{BB962C8B-B14F-4D97-AF65-F5344CB8AC3E}">
        <p14:creationId xmlns:p14="http://schemas.microsoft.com/office/powerpoint/2010/main" val="3664439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270195"/>
            <a:ext cx="3566160" cy="2606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2514600" y="6528108"/>
            <a:ext cx="6629400" cy="338554"/>
          </a:xfrm>
          <a:prstGeom prst="rect">
            <a:avLst/>
          </a:prstGeom>
        </p:spPr>
        <p:txBody>
          <a:bodyPr wrap="square">
            <a:spAutoFit/>
          </a:bodyPr>
          <a:lstStyle/>
          <a:p>
            <a:pPr marL="173038" indent="-173038" algn="ctr" fontAlgn="auto">
              <a:spcBef>
                <a:spcPct val="20000"/>
              </a:spcBef>
              <a:spcAft>
                <a:spcPts val="0"/>
              </a:spcAft>
              <a:buClr>
                <a:srgbClr val="333399"/>
              </a:buClr>
              <a:buSzPct val="150000"/>
              <a:tabLst>
                <a:tab pos="173038" algn="l"/>
              </a:tabLst>
              <a:defRPr/>
            </a:pPr>
            <a:r>
              <a:rPr lang="en-US" sz="1600" i="1" kern="0" dirty="0">
                <a:solidFill>
                  <a:srgbClr val="333399"/>
                </a:solidFill>
                <a:latin typeface="Calibri" pitchFamily="34" charset="0"/>
                <a:cs typeface="Calibri" pitchFamily="34" charset="0"/>
              </a:rPr>
              <a:t>Data Period of Record: </a:t>
            </a:r>
            <a:r>
              <a:rPr lang="en-US" sz="1600" i="1" kern="0" dirty="0" smtClean="0">
                <a:solidFill>
                  <a:srgbClr val="333399"/>
                </a:solidFill>
                <a:latin typeface="Calibri" pitchFamily="34" charset="0"/>
                <a:cs typeface="Calibri" pitchFamily="34" charset="0"/>
              </a:rPr>
              <a:t>120 years </a:t>
            </a:r>
            <a:r>
              <a:rPr lang="en-US" sz="1600" i="1" kern="0" dirty="0">
                <a:solidFill>
                  <a:srgbClr val="333399"/>
                </a:solidFill>
                <a:latin typeface="Calibri" pitchFamily="34" charset="0"/>
                <a:cs typeface="Calibri" pitchFamily="34" charset="0"/>
              </a:rPr>
              <a:t>(since </a:t>
            </a:r>
            <a:r>
              <a:rPr lang="en-US" sz="1600" i="1" kern="0" dirty="0" smtClean="0">
                <a:solidFill>
                  <a:srgbClr val="333399"/>
                </a:solidFill>
                <a:latin typeface="Calibri" pitchFamily="34" charset="0"/>
                <a:cs typeface="Calibri" pitchFamily="34" charset="0"/>
              </a:rPr>
              <a:t>1895) </a:t>
            </a:r>
            <a:r>
              <a:rPr lang="en-US" sz="1600" i="1" kern="0" dirty="0">
                <a:solidFill>
                  <a:srgbClr val="333399"/>
                </a:solidFill>
                <a:latin typeface="Calibri" pitchFamily="34" charset="0"/>
                <a:cs typeface="Calibri" pitchFamily="34" charset="0"/>
              </a:rPr>
              <a:t>unless otherwise noted</a:t>
            </a:r>
          </a:p>
        </p:txBody>
      </p:sp>
      <p:pic>
        <p:nvPicPr>
          <p:cNvPr id="13"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3876235"/>
            <a:ext cx="3566160" cy="26060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1383" y="1270194"/>
            <a:ext cx="4754880" cy="3622767"/>
          </a:xfrm>
          <a:prstGeom prst="rect">
            <a:avLst/>
          </a:prstGeom>
        </p:spPr>
      </p:pic>
      <p:sp>
        <p:nvSpPr>
          <p:cNvPr id="3" name="TextBox 2"/>
          <p:cNvSpPr txBox="1"/>
          <p:nvPr/>
        </p:nvSpPr>
        <p:spPr>
          <a:xfrm>
            <a:off x="3871383" y="5024735"/>
            <a:ext cx="4931833" cy="1477328"/>
          </a:xfrm>
          <a:prstGeom prst="rect">
            <a:avLst/>
          </a:prstGeom>
          <a:noFill/>
        </p:spPr>
        <p:txBody>
          <a:bodyPr wrap="square" rtlCol="0">
            <a:spAutoFit/>
          </a:bodyPr>
          <a:lstStyle/>
          <a:p>
            <a:r>
              <a:rPr lang="en-US" dirty="0" smtClean="0"/>
              <a:t>Monthly update of pertinent data, analysis, and assessment of the climate situation for the USA</a:t>
            </a:r>
          </a:p>
          <a:p>
            <a:r>
              <a:rPr lang="en-US" b="1" dirty="0" smtClean="0"/>
              <a:t>Reports: </a:t>
            </a:r>
            <a:r>
              <a:rPr lang="en-US" dirty="0" smtClean="0"/>
              <a:t>National Overview, Synoptic Discussion, Drought, Tornadoes, Tropical Cyclones (basins of US interest), US Snow &amp; Ice.</a:t>
            </a:r>
            <a:endParaRPr lang="en-US" dirty="0"/>
          </a:p>
        </p:txBody>
      </p:sp>
      <p:sp>
        <p:nvSpPr>
          <p:cNvPr id="9" name="Title 15"/>
          <p:cNvSpPr>
            <a:spLocks noGrp="1"/>
          </p:cNvSpPr>
          <p:nvPr>
            <p:ph type="title"/>
          </p:nvPr>
        </p:nvSpPr>
        <p:spPr>
          <a:xfrm>
            <a:off x="304800" y="274638"/>
            <a:ext cx="8597900" cy="1143000"/>
          </a:xfrm>
        </p:spPr>
        <p:txBody>
          <a:bodyPr>
            <a:normAutofit/>
          </a:bodyPr>
          <a:lstStyle/>
          <a:p>
            <a:r>
              <a:rPr lang="en-US" sz="3600" b="1" dirty="0" smtClean="0"/>
              <a:t>Monthly Reports Accessible to Non-Experts</a:t>
            </a:r>
            <a:endParaRPr lang="en-US" sz="3600" b="1" dirty="0"/>
          </a:p>
        </p:txBody>
      </p:sp>
    </p:spTree>
    <p:extLst>
      <p:ext uri="{BB962C8B-B14F-4D97-AF65-F5344CB8AC3E}">
        <p14:creationId xmlns:p14="http://schemas.microsoft.com/office/powerpoint/2010/main" val="293175544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34140"/>
            <a:ext cx="8686800" cy="1143000"/>
          </a:xfrm>
        </p:spPr>
        <p:txBody>
          <a:bodyPr anchor="b">
            <a:noAutofit/>
          </a:bodyPr>
          <a:lstStyle/>
          <a:p>
            <a:pPr algn="ctr"/>
            <a:r>
              <a:rPr lang="en-US" sz="3400" b="1" dirty="0"/>
              <a:t>Assess the Earth’s Climate:</a:t>
            </a:r>
            <a:br>
              <a:rPr lang="en-US" sz="3400" b="1" dirty="0"/>
            </a:br>
            <a:r>
              <a:rPr lang="en-US" sz="3400" b="1" dirty="0"/>
              <a:t>International, National,</a:t>
            </a:r>
            <a:r>
              <a:rPr lang="en-US" sz="3400" b="1" dirty="0" smtClean="0"/>
              <a:t> Annual Assessments</a:t>
            </a:r>
            <a:endParaRPr lang="en-US" sz="3400" b="1" dirty="0"/>
          </a:p>
        </p:txBody>
      </p:sp>
      <p:grpSp>
        <p:nvGrpSpPr>
          <p:cNvPr id="6" name="Group 5"/>
          <p:cNvGrpSpPr/>
          <p:nvPr/>
        </p:nvGrpSpPr>
        <p:grpSpPr>
          <a:xfrm>
            <a:off x="6202354" y="1682661"/>
            <a:ext cx="2378418" cy="4638041"/>
            <a:chOff x="470316" y="1581061"/>
            <a:chExt cx="2378418" cy="4638041"/>
          </a:xfrm>
        </p:grpSpPr>
        <p:sp>
          <p:nvSpPr>
            <p:cNvPr id="29" name="Rectangle 28"/>
            <p:cNvSpPr/>
            <p:nvPr/>
          </p:nvSpPr>
          <p:spPr>
            <a:xfrm>
              <a:off x="470316" y="1581061"/>
              <a:ext cx="2378418" cy="4638041"/>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Picture 53" descr="IPCC-report-cover-20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211" y="1732241"/>
              <a:ext cx="1544834" cy="1950228"/>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53" name="Picture 2" descr="http://ipcc-wg2.gov/SREX/images/site/SREX_Cov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0610" y="2332902"/>
              <a:ext cx="1544834" cy="1947706"/>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70316" y="4280110"/>
              <a:ext cx="2378418" cy="1569660"/>
            </a:xfrm>
            <a:prstGeom prst="rect">
              <a:avLst/>
            </a:prstGeom>
            <a:noFill/>
          </p:spPr>
          <p:txBody>
            <a:bodyPr wrap="square" rtlCol="0">
              <a:spAutoFit/>
            </a:bodyPr>
            <a:lstStyle/>
            <a:p>
              <a:pPr marL="169863" indent="-169863" algn="ctr"/>
              <a:r>
                <a:rPr lang="en-US" dirty="0" smtClean="0">
                  <a:effectLst>
                    <a:outerShdw blurRad="38100" dist="38100" dir="2700000" algn="tl">
                      <a:srgbClr val="000000">
                        <a:alpha val="43137"/>
                      </a:srgbClr>
                    </a:outerShdw>
                  </a:effectLst>
                </a:rPr>
                <a:t>International</a:t>
              </a:r>
            </a:p>
            <a:p>
              <a:pPr marL="169863" indent="-169863" algn="ctr"/>
              <a:r>
                <a:rPr lang="en-US" dirty="0" smtClean="0">
                  <a:effectLst>
                    <a:outerShdw blurRad="38100" dist="38100" dir="2700000" algn="tl">
                      <a:srgbClr val="000000">
                        <a:alpha val="43137"/>
                      </a:srgbClr>
                    </a:outerShdw>
                  </a:effectLst>
                </a:rPr>
                <a:t>Assessments</a:t>
              </a:r>
            </a:p>
            <a:p>
              <a:pPr marL="169863" indent="-169863">
                <a:buFont typeface="Arial" pitchFamily="34" charset="0"/>
                <a:buChar char="•"/>
              </a:pPr>
              <a:r>
                <a:rPr lang="en-US" sz="1200" dirty="0" smtClean="0"/>
                <a:t>3 NCDC lead authors and review editors on Fourth Assessment Report</a:t>
              </a:r>
            </a:p>
            <a:p>
              <a:pPr marL="169863" indent="-169863">
                <a:buFont typeface="Arial" pitchFamily="34" charset="0"/>
                <a:buChar char="•"/>
              </a:pPr>
              <a:r>
                <a:rPr lang="en-US" sz="1200" dirty="0" smtClean="0"/>
                <a:t>2 NCDC lead authors on Fifth Assessment </a:t>
              </a:r>
              <a:r>
                <a:rPr lang="en-US" sz="1200" dirty="0" smtClean="0"/>
                <a:t>Report</a:t>
              </a:r>
              <a:endParaRPr lang="en-US" sz="1200" dirty="0" smtClean="0"/>
            </a:p>
          </p:txBody>
        </p:sp>
      </p:grpSp>
      <p:grpSp>
        <p:nvGrpSpPr>
          <p:cNvPr id="8" name="Group 7"/>
          <p:cNvGrpSpPr/>
          <p:nvPr/>
        </p:nvGrpSpPr>
        <p:grpSpPr>
          <a:xfrm>
            <a:off x="3354191" y="1672502"/>
            <a:ext cx="2378419" cy="4648200"/>
            <a:chOff x="3354191" y="1570902"/>
            <a:chExt cx="2378419" cy="4648200"/>
          </a:xfrm>
        </p:grpSpPr>
        <p:sp>
          <p:nvSpPr>
            <p:cNvPr id="28" name="Rectangle 27"/>
            <p:cNvSpPr/>
            <p:nvPr/>
          </p:nvSpPr>
          <p:spPr>
            <a:xfrm>
              <a:off x="3354192" y="1570902"/>
              <a:ext cx="2378418" cy="4648200"/>
            </a:xfrm>
            <a:prstGeom prst="rect">
              <a:avLst/>
            </a:prstGeom>
            <a:solidFill>
              <a:schemeClr val="accent3">
                <a:alpha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19" name="Picture 30"/>
            <p:cNvPicPr>
              <a:picLocks noChangeAspect="1" noChangeArrowheads="1"/>
            </p:cNvPicPr>
            <p:nvPr/>
          </p:nvPicPr>
          <p:blipFill>
            <a:blip r:embed="rId5"/>
            <a:srcRect/>
            <a:stretch>
              <a:fillRect/>
            </a:stretch>
          </p:blipFill>
          <p:spPr bwMode="auto">
            <a:xfrm>
              <a:off x="3440884" y="1677400"/>
              <a:ext cx="1542867" cy="2005069"/>
            </a:xfrm>
            <a:prstGeom prst="rect">
              <a:avLst/>
            </a:prstGeom>
            <a:ln>
              <a:solidFill>
                <a:schemeClr val="bg1">
                  <a:lumMod val="50000"/>
                  <a:lumOff val="50000"/>
                </a:schemeClr>
              </a:solidFill>
            </a:ln>
            <a:effectLst/>
          </p:spPr>
        </p:pic>
        <p:pic>
          <p:nvPicPr>
            <p:cNvPr id="20" name="Picture 31"/>
            <p:cNvPicPr>
              <a:picLocks noChangeAspect="1" noChangeArrowheads="1"/>
            </p:cNvPicPr>
            <p:nvPr/>
          </p:nvPicPr>
          <p:blipFill>
            <a:blip r:embed="rId6"/>
            <a:srcRect l="10331" t="9603" r="12588" b="5769"/>
            <a:stretch>
              <a:fillRect/>
            </a:stretch>
          </p:blipFill>
          <p:spPr bwMode="auto">
            <a:xfrm>
              <a:off x="3732077" y="1990476"/>
              <a:ext cx="1622648" cy="1947706"/>
            </a:xfrm>
            <a:prstGeom prst="rect">
              <a:avLst/>
            </a:prstGeom>
            <a:ln>
              <a:noFill/>
            </a:ln>
            <a:effectLst/>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1749" y="2468258"/>
              <a:ext cx="1507074" cy="1926336"/>
            </a:xfrm>
            <a:prstGeom prst="rect">
              <a:avLst/>
            </a:prstGeom>
            <a:ln>
              <a:noFill/>
            </a:ln>
            <a:effectLst/>
          </p:spPr>
        </p:pic>
        <p:sp>
          <p:nvSpPr>
            <p:cNvPr id="25" name="TextBox 24"/>
            <p:cNvSpPr txBox="1"/>
            <p:nvPr/>
          </p:nvSpPr>
          <p:spPr>
            <a:xfrm>
              <a:off x="3354191" y="4464776"/>
              <a:ext cx="2378419" cy="1754326"/>
            </a:xfrm>
            <a:prstGeom prst="rect">
              <a:avLst/>
            </a:prstGeom>
            <a:noFill/>
          </p:spPr>
          <p:txBody>
            <a:bodyPr wrap="square" rtlCol="0">
              <a:spAutoFit/>
            </a:bodyPr>
            <a:lstStyle/>
            <a:p>
              <a:pPr algn="ctr"/>
              <a:r>
                <a:rPr lang="en-US" dirty="0" smtClean="0">
                  <a:effectLst>
                    <a:outerShdw blurRad="38100" dist="38100" dir="2700000" algn="tl">
                      <a:srgbClr val="000000">
                        <a:alpha val="43137"/>
                      </a:srgbClr>
                    </a:outerShdw>
                  </a:effectLst>
                </a:rPr>
                <a:t>National</a:t>
              </a:r>
            </a:p>
            <a:p>
              <a:pPr algn="ctr"/>
              <a:r>
                <a:rPr lang="en-US" dirty="0" smtClean="0">
                  <a:effectLst>
                    <a:outerShdw blurRad="38100" dist="38100" dir="2700000" algn="tl">
                      <a:srgbClr val="000000">
                        <a:alpha val="43137"/>
                      </a:srgbClr>
                    </a:outerShdw>
                  </a:effectLst>
                </a:rPr>
                <a:t>Assessments</a:t>
              </a:r>
            </a:p>
            <a:p>
              <a:pPr marL="169863" indent="-169863">
                <a:buFont typeface="Arial" pitchFamily="34" charset="0"/>
                <a:buChar char="•"/>
              </a:pPr>
              <a:r>
                <a:rPr lang="en-US" sz="1200" dirty="0"/>
                <a:t>NCDC provides leadership for all National Climate </a:t>
              </a:r>
              <a:r>
                <a:rPr lang="en-US" sz="1200" dirty="0" smtClean="0"/>
                <a:t>Assessments</a:t>
              </a:r>
            </a:p>
            <a:p>
              <a:pPr marL="169863" indent="-169863">
                <a:buFont typeface="Arial" pitchFamily="34" charset="0"/>
                <a:buChar char="•"/>
              </a:pPr>
              <a:r>
                <a:rPr lang="en-US" sz="1200" dirty="0" smtClean="0"/>
                <a:t>NCDC hosts National Assessment’s Technical </a:t>
              </a:r>
              <a:br>
                <a:rPr lang="en-US" sz="1200" dirty="0" smtClean="0"/>
              </a:br>
              <a:r>
                <a:rPr lang="en-US" sz="1200" dirty="0" smtClean="0"/>
                <a:t>Support Unit</a:t>
              </a:r>
            </a:p>
            <a:p>
              <a:pPr marL="169863" indent="-169863">
                <a:buFont typeface="Arial" pitchFamily="34" charset="0"/>
                <a:buChar char="•"/>
              </a:pPr>
              <a:endParaRPr lang="en-US" sz="1200" dirty="0"/>
            </a:p>
          </p:txBody>
        </p:sp>
      </p:grpSp>
      <p:sp>
        <p:nvSpPr>
          <p:cNvPr id="27" name="Rectangle 26"/>
          <p:cNvSpPr/>
          <p:nvPr/>
        </p:nvSpPr>
        <p:spPr>
          <a:xfrm>
            <a:off x="591910" y="1672502"/>
            <a:ext cx="2346700" cy="4648200"/>
          </a:xfrm>
          <a:prstGeom prst="rect">
            <a:avLst/>
          </a:prstGeom>
          <a:solidFill>
            <a:schemeClr val="accent5">
              <a:alpha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6" name="TextBox 25"/>
          <p:cNvSpPr txBox="1"/>
          <p:nvPr/>
        </p:nvSpPr>
        <p:spPr>
          <a:xfrm>
            <a:off x="591910" y="4563491"/>
            <a:ext cx="2346700" cy="1384995"/>
          </a:xfrm>
          <a:prstGeom prst="rect">
            <a:avLst/>
          </a:prstGeom>
          <a:noFill/>
        </p:spPr>
        <p:txBody>
          <a:bodyPr wrap="square" rtlCol="0">
            <a:spAutoFit/>
          </a:bodyPr>
          <a:lstStyle/>
          <a:p>
            <a:pPr algn="ctr"/>
            <a:r>
              <a:rPr lang="en-US" dirty="0" smtClean="0">
                <a:effectLst>
                  <a:outerShdw blurRad="38100" dist="38100" dir="2700000" algn="tl">
                    <a:srgbClr val="000000">
                      <a:alpha val="43137"/>
                    </a:srgbClr>
                  </a:outerShdw>
                </a:effectLst>
              </a:rPr>
              <a:t>Annual</a:t>
            </a:r>
          </a:p>
          <a:p>
            <a:pPr algn="ctr"/>
            <a:r>
              <a:rPr lang="en-US" dirty="0" smtClean="0">
                <a:effectLst>
                  <a:outerShdw blurRad="38100" dist="38100" dir="2700000" algn="tl">
                    <a:srgbClr val="000000">
                      <a:alpha val="43137"/>
                    </a:srgbClr>
                  </a:outerShdw>
                </a:effectLst>
              </a:rPr>
              <a:t>Assessments</a:t>
            </a:r>
          </a:p>
          <a:p>
            <a:pPr marL="169863" indent="-169863">
              <a:buFont typeface="Arial" pitchFamily="34" charset="0"/>
              <a:buChar char="•"/>
            </a:pPr>
            <a:r>
              <a:rPr lang="en-US" sz="1200" dirty="0" smtClean="0"/>
              <a:t>NCDC coordinates 378 authors from 48 countries</a:t>
            </a:r>
          </a:p>
          <a:p>
            <a:pPr marL="169863" indent="-169863">
              <a:buFont typeface="Arial" pitchFamily="34" charset="0"/>
              <a:buChar char="•"/>
            </a:pPr>
            <a:r>
              <a:rPr lang="en-US" sz="1200" dirty="0" smtClean="0"/>
              <a:t>Covered by all major news networks, briefed to Hill staff</a:t>
            </a:r>
            <a:endParaRPr lang="en-US" sz="1200" dirty="0"/>
          </a:p>
        </p:txBody>
      </p:sp>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4520"/>
          <a:stretch/>
        </p:blipFill>
        <p:spPr>
          <a:xfrm>
            <a:off x="652610" y="1750592"/>
            <a:ext cx="1411551" cy="1745525"/>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b="3825"/>
          <a:stretch/>
        </p:blipFill>
        <p:spPr>
          <a:xfrm>
            <a:off x="953603" y="2069381"/>
            <a:ext cx="1401355" cy="1745525"/>
          </a:xfrm>
          <a:prstGeom prst="rect">
            <a:avLst/>
          </a:prstGeom>
        </p:spPr>
      </p:pic>
      <p:pic>
        <p:nvPicPr>
          <p:cNvPr id="3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244400" y="2628201"/>
            <a:ext cx="1435953" cy="1867993"/>
          </a:xfrm>
          <a:prstGeom prst="rect">
            <a:avLst/>
          </a:prstGeom>
          <a:noFill/>
          <a:ln>
            <a:noFill/>
          </a:ln>
          <a:effectLst>
            <a:outerShdw blurRad="76200" sx="103000" sy="103000" algn="ctr" rotWithShape="0">
              <a:prstClr val="black">
                <a:alpha val="2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17659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8634" y="5118404"/>
            <a:ext cx="1596002" cy="1447800"/>
          </a:xfrm>
          <a:prstGeom prst="roundRect">
            <a:avLst>
              <a:gd name="adj" fmla="val 16667"/>
            </a:avLst>
          </a:prstGeom>
          <a:ln>
            <a:noFill/>
          </a:ln>
          <a:effectLst/>
        </p:spPr>
      </p:pic>
      <p:pic>
        <p:nvPicPr>
          <p:cNvPr id="4" name="Picture 3" descr="Untitled-1.jpg"/>
          <p:cNvPicPr>
            <a:picLocks noChangeAspect="1"/>
          </p:cNvPicPr>
          <p:nvPr/>
        </p:nvPicPr>
        <p:blipFill>
          <a:blip r:embed="rId3"/>
          <a:stretch>
            <a:fillRect/>
          </a:stretch>
        </p:blipFill>
        <p:spPr>
          <a:xfrm>
            <a:off x="1384653" y="5072238"/>
            <a:ext cx="1586795" cy="1483947"/>
          </a:xfrm>
          <a:prstGeom prst="roundRect">
            <a:avLst>
              <a:gd name="adj" fmla="val 16667"/>
            </a:avLst>
          </a:prstGeom>
          <a:ln>
            <a:noFill/>
          </a:ln>
          <a:effectLst/>
        </p:spPr>
      </p:pic>
      <p:pic>
        <p:nvPicPr>
          <p:cNvPr id="6" name="Picture 5" descr="climate.jpg"/>
          <p:cNvPicPr>
            <a:picLocks noChangeAspect="1"/>
          </p:cNvPicPr>
          <p:nvPr/>
        </p:nvPicPr>
        <p:blipFill>
          <a:blip r:embed="rId4"/>
          <a:stretch>
            <a:fillRect/>
          </a:stretch>
        </p:blipFill>
        <p:spPr>
          <a:xfrm>
            <a:off x="3341010" y="5093352"/>
            <a:ext cx="1577539" cy="1475291"/>
          </a:xfrm>
          <a:prstGeom prst="roundRect">
            <a:avLst>
              <a:gd name="adj" fmla="val 16667"/>
            </a:avLst>
          </a:prstGeom>
          <a:ln>
            <a:noFill/>
          </a:ln>
          <a:effectLst/>
        </p:spPr>
      </p:pic>
      <p:pic>
        <p:nvPicPr>
          <p:cNvPr id="7" name="Picture 6" descr="construction.jpg"/>
          <p:cNvPicPr>
            <a:picLocks noChangeAspect="1"/>
          </p:cNvPicPr>
          <p:nvPr/>
        </p:nvPicPr>
        <p:blipFill>
          <a:blip r:embed="rId5"/>
          <a:stretch>
            <a:fillRect/>
          </a:stretch>
        </p:blipFill>
        <p:spPr>
          <a:xfrm>
            <a:off x="7246138" y="3331388"/>
            <a:ext cx="1596003" cy="1492558"/>
          </a:xfrm>
          <a:prstGeom prst="roundRect">
            <a:avLst>
              <a:gd name="adj" fmla="val 16667"/>
            </a:avLst>
          </a:prstGeom>
          <a:ln>
            <a:noFill/>
          </a:ln>
          <a:effectLst/>
        </p:spPr>
      </p:pic>
      <p:pic>
        <p:nvPicPr>
          <p:cNvPr id="8" name="Picture 7" descr="drought.jpg"/>
          <p:cNvPicPr>
            <a:picLocks noChangeAspect="1"/>
          </p:cNvPicPr>
          <p:nvPr/>
        </p:nvPicPr>
        <p:blipFill>
          <a:blip r:embed="rId6"/>
          <a:stretch>
            <a:fillRect/>
          </a:stretch>
        </p:blipFill>
        <p:spPr>
          <a:xfrm>
            <a:off x="5288709" y="3331388"/>
            <a:ext cx="1586794" cy="1483947"/>
          </a:xfrm>
          <a:prstGeom prst="roundRect">
            <a:avLst>
              <a:gd name="adj" fmla="val 16667"/>
            </a:avLst>
          </a:prstGeom>
          <a:ln>
            <a:noFill/>
          </a:ln>
          <a:effectLst/>
        </p:spPr>
      </p:pic>
      <p:pic>
        <p:nvPicPr>
          <p:cNvPr id="9" name="Picture 8" descr="heat.jpg"/>
          <p:cNvPicPr>
            <a:picLocks noChangeAspect="1"/>
          </p:cNvPicPr>
          <p:nvPr/>
        </p:nvPicPr>
        <p:blipFill>
          <a:blip r:embed="rId7"/>
          <a:stretch>
            <a:fillRect/>
          </a:stretch>
        </p:blipFill>
        <p:spPr>
          <a:xfrm>
            <a:off x="3341010" y="3318261"/>
            <a:ext cx="1600832" cy="1497074"/>
          </a:xfrm>
          <a:prstGeom prst="roundRect">
            <a:avLst>
              <a:gd name="adj" fmla="val 16667"/>
            </a:avLst>
          </a:prstGeom>
          <a:ln>
            <a:solidFill>
              <a:schemeClr val="accent1"/>
            </a:solidFill>
          </a:ln>
          <a:effectLst/>
        </p:spPr>
      </p:pic>
      <p:pic>
        <p:nvPicPr>
          <p:cNvPr id="10" name="Picture 9" descr="tracks.jpg"/>
          <p:cNvPicPr>
            <a:picLocks noChangeAspect="1"/>
          </p:cNvPicPr>
          <p:nvPr/>
        </p:nvPicPr>
        <p:blipFill>
          <a:blip r:embed="rId8"/>
          <a:stretch>
            <a:fillRect/>
          </a:stretch>
        </p:blipFill>
        <p:spPr>
          <a:xfrm>
            <a:off x="1376324" y="3323598"/>
            <a:ext cx="1595124" cy="1491737"/>
          </a:xfrm>
          <a:prstGeom prst="roundRect">
            <a:avLst>
              <a:gd name="adj" fmla="val 16667"/>
            </a:avLst>
          </a:prstGeom>
          <a:ln>
            <a:noFill/>
          </a:ln>
          <a:effectLst/>
        </p:spPr>
      </p:pic>
      <p:pic>
        <p:nvPicPr>
          <p:cNvPr id="11" name="Picture 10" descr="car.jpg"/>
          <p:cNvPicPr>
            <a:picLocks noChangeAspect="1"/>
          </p:cNvPicPr>
          <p:nvPr/>
        </p:nvPicPr>
        <p:blipFill>
          <a:blip r:embed="rId9"/>
          <a:stretch>
            <a:fillRect/>
          </a:stretch>
        </p:blipFill>
        <p:spPr>
          <a:xfrm>
            <a:off x="7233609" y="1582021"/>
            <a:ext cx="1595122" cy="1491735"/>
          </a:xfrm>
          <a:prstGeom prst="roundRect">
            <a:avLst>
              <a:gd name="adj" fmla="val 16667"/>
            </a:avLst>
          </a:prstGeom>
          <a:ln>
            <a:noFill/>
          </a:ln>
          <a:effectLst/>
        </p:spPr>
      </p:pic>
      <p:pic>
        <p:nvPicPr>
          <p:cNvPr id="12" name="Picture 11" descr="farming.jpg"/>
          <p:cNvPicPr>
            <a:picLocks noChangeAspect="1"/>
          </p:cNvPicPr>
          <p:nvPr/>
        </p:nvPicPr>
        <p:blipFill>
          <a:blip r:embed="rId10"/>
          <a:stretch>
            <a:fillRect/>
          </a:stretch>
        </p:blipFill>
        <p:spPr>
          <a:xfrm>
            <a:off x="5288709" y="1576681"/>
            <a:ext cx="1595123" cy="1491735"/>
          </a:xfrm>
          <a:prstGeom prst="roundRect">
            <a:avLst>
              <a:gd name="adj" fmla="val 16667"/>
            </a:avLst>
          </a:prstGeom>
          <a:ln>
            <a:noFill/>
          </a:ln>
          <a:effectLst/>
        </p:spPr>
      </p:pic>
      <p:pic>
        <p:nvPicPr>
          <p:cNvPr id="13" name="Picture 12" descr="plant.jpg"/>
          <p:cNvPicPr>
            <a:picLocks noChangeAspect="1"/>
          </p:cNvPicPr>
          <p:nvPr/>
        </p:nvPicPr>
        <p:blipFill>
          <a:blip r:embed="rId11"/>
          <a:stretch>
            <a:fillRect/>
          </a:stretch>
        </p:blipFill>
        <p:spPr>
          <a:xfrm>
            <a:off x="3341010" y="1576682"/>
            <a:ext cx="1600832" cy="1497074"/>
          </a:xfrm>
          <a:prstGeom prst="roundRect">
            <a:avLst>
              <a:gd name="adj" fmla="val 16667"/>
            </a:avLst>
          </a:prstGeom>
          <a:ln>
            <a:noFill/>
          </a:ln>
          <a:effectLst/>
        </p:spPr>
      </p:pic>
      <p:pic>
        <p:nvPicPr>
          <p:cNvPr id="14" name="Picture 13" descr="ice.jpg"/>
          <p:cNvPicPr>
            <a:picLocks noChangeAspect="1"/>
          </p:cNvPicPr>
          <p:nvPr/>
        </p:nvPicPr>
        <p:blipFill>
          <a:blip r:embed="rId12"/>
          <a:stretch>
            <a:fillRect/>
          </a:stretch>
        </p:blipFill>
        <p:spPr>
          <a:xfrm>
            <a:off x="1376324" y="1577998"/>
            <a:ext cx="1595124" cy="1491736"/>
          </a:xfrm>
          <a:prstGeom prst="roundRect">
            <a:avLst>
              <a:gd name="adj" fmla="val 16667"/>
            </a:avLst>
          </a:prstGeom>
          <a:ln>
            <a:noFill/>
          </a:ln>
          <a:effectLst/>
        </p:spPr>
      </p:pic>
      <p:sp>
        <p:nvSpPr>
          <p:cNvPr id="15" name="Title 1"/>
          <p:cNvSpPr txBox="1">
            <a:spLocks/>
          </p:cNvSpPr>
          <p:nvPr/>
        </p:nvSpPr>
        <p:spPr>
          <a:xfrm>
            <a:off x="240629" y="357196"/>
            <a:ext cx="8915400" cy="682234"/>
          </a:xfrm>
          <a:prstGeom prst="rect">
            <a:avLst/>
          </a:prstGeom>
        </p:spPr>
        <p:txBody>
          <a:bodyPr vert="horz" wrap="square" lIns="91440" tIns="45720" rIns="91440" bIns="45720" rtlCol="0" anchor="b" anchorCtr="0">
            <a:noAutofit/>
          </a:bodyPr>
          <a:lstStyle/>
          <a:p>
            <a:pPr marL="0" marR="0" lvl="0" indent="0" algn="ctr" defTabSz="457200" rtl="0" eaLnBrk="0" fontAlgn="base" latinLnBrk="0" hangingPunct="0">
              <a:lnSpc>
                <a:spcPts val="3200"/>
              </a:lnSpc>
              <a:spcBef>
                <a:spcPct val="0"/>
              </a:spcBef>
              <a:spcAft>
                <a:spcPct val="0"/>
              </a:spcAft>
              <a:buClrTx/>
              <a:buSzTx/>
              <a:buFontTx/>
              <a:buNone/>
              <a:tabLst/>
              <a:defRPr/>
            </a:pPr>
            <a:r>
              <a:rPr lang="en-US" sz="3600" b="1" dirty="0">
                <a:solidFill>
                  <a:srgbClr val="3D7499"/>
                </a:solidFill>
                <a:latin typeface="Arial Narrow" pitchFamily="34" charset="0"/>
                <a:ea typeface="+mj-ea"/>
                <a:cs typeface="+mj-cs"/>
              </a:rPr>
              <a:t>Climate Products and Services</a:t>
            </a:r>
          </a:p>
        </p:txBody>
      </p:sp>
      <p:sp>
        <p:nvSpPr>
          <p:cNvPr id="17" name="TextBox 16"/>
          <p:cNvSpPr txBox="1"/>
          <p:nvPr/>
        </p:nvSpPr>
        <p:spPr>
          <a:xfrm>
            <a:off x="1705329" y="1051017"/>
            <a:ext cx="937116" cy="369332"/>
          </a:xfrm>
          <a:prstGeom prst="rect">
            <a:avLst/>
          </a:prstGeom>
          <a:noFill/>
        </p:spPr>
        <p:txBody>
          <a:bodyPr wrap="none" rtlCol="0" anchor="ctr">
            <a:spAutoFit/>
          </a:bodyPr>
          <a:lstStyle/>
          <a:p>
            <a:pPr algn="ctr" defTabSz="457200" fontAlgn="base">
              <a:spcBef>
                <a:spcPct val="0"/>
              </a:spcBef>
              <a:spcAft>
                <a:spcPct val="0"/>
              </a:spcAft>
            </a:pPr>
            <a:r>
              <a:rPr lang="en-US" dirty="0" smtClean="0">
                <a:solidFill>
                  <a:prstClr val="black"/>
                </a:solidFill>
                <a:latin typeface="Arial" pitchFamily="34" charset="0"/>
              </a:rPr>
              <a:t>Weekly</a:t>
            </a:r>
            <a:endParaRPr lang="en-US" dirty="0">
              <a:solidFill>
                <a:prstClr val="black"/>
              </a:solidFill>
              <a:latin typeface="Arial" pitchFamily="34" charset="0"/>
            </a:endParaRPr>
          </a:p>
        </p:txBody>
      </p:sp>
      <p:sp>
        <p:nvSpPr>
          <p:cNvPr id="18" name="TextBox 17"/>
          <p:cNvSpPr txBox="1"/>
          <p:nvPr/>
        </p:nvSpPr>
        <p:spPr>
          <a:xfrm>
            <a:off x="3645137" y="1067058"/>
            <a:ext cx="992579" cy="369332"/>
          </a:xfrm>
          <a:prstGeom prst="rect">
            <a:avLst/>
          </a:prstGeom>
          <a:noFill/>
        </p:spPr>
        <p:txBody>
          <a:bodyPr wrap="none" rtlCol="0">
            <a:spAutoFit/>
          </a:bodyPr>
          <a:lstStyle/>
          <a:p>
            <a:pPr algn="ctr" defTabSz="457200" fontAlgn="base">
              <a:spcBef>
                <a:spcPct val="0"/>
              </a:spcBef>
              <a:spcAft>
                <a:spcPct val="0"/>
              </a:spcAft>
            </a:pPr>
            <a:r>
              <a:rPr lang="en-US" dirty="0">
                <a:solidFill>
                  <a:prstClr val="black"/>
                </a:solidFill>
                <a:latin typeface="Arial" pitchFamily="34" charset="0"/>
              </a:rPr>
              <a:t>Monthly</a:t>
            </a:r>
          </a:p>
        </p:txBody>
      </p:sp>
      <p:sp>
        <p:nvSpPr>
          <p:cNvPr id="19" name="TextBox 18"/>
          <p:cNvSpPr txBox="1"/>
          <p:nvPr/>
        </p:nvSpPr>
        <p:spPr>
          <a:xfrm>
            <a:off x="5032103" y="1042996"/>
            <a:ext cx="2108334" cy="369332"/>
          </a:xfrm>
          <a:prstGeom prst="rect">
            <a:avLst/>
          </a:prstGeom>
          <a:noFill/>
        </p:spPr>
        <p:txBody>
          <a:bodyPr wrap="none" rtlCol="0">
            <a:spAutoFit/>
          </a:bodyPr>
          <a:lstStyle/>
          <a:p>
            <a:pPr algn="ctr" defTabSz="457200" fontAlgn="base">
              <a:spcBef>
                <a:spcPct val="0"/>
              </a:spcBef>
              <a:spcAft>
                <a:spcPct val="0"/>
              </a:spcAft>
            </a:pPr>
            <a:r>
              <a:rPr lang="en-US" dirty="0">
                <a:solidFill>
                  <a:prstClr val="black"/>
                </a:solidFill>
                <a:latin typeface="Arial" pitchFamily="34" charset="0"/>
              </a:rPr>
              <a:t>Seasonal – Annual</a:t>
            </a:r>
          </a:p>
        </p:txBody>
      </p:sp>
      <p:sp>
        <p:nvSpPr>
          <p:cNvPr id="20" name="TextBox 19"/>
          <p:cNvSpPr txBox="1"/>
          <p:nvPr/>
        </p:nvSpPr>
        <p:spPr>
          <a:xfrm>
            <a:off x="7528174" y="1067058"/>
            <a:ext cx="1031051" cy="369332"/>
          </a:xfrm>
          <a:prstGeom prst="rect">
            <a:avLst/>
          </a:prstGeom>
          <a:noFill/>
        </p:spPr>
        <p:txBody>
          <a:bodyPr wrap="none" rtlCol="0" anchor="ctr">
            <a:spAutoFit/>
          </a:bodyPr>
          <a:lstStyle/>
          <a:p>
            <a:pPr algn="ctr" defTabSz="457200" fontAlgn="base">
              <a:spcBef>
                <a:spcPct val="0"/>
              </a:spcBef>
              <a:spcAft>
                <a:spcPct val="0"/>
              </a:spcAft>
            </a:pPr>
            <a:r>
              <a:rPr lang="en-US" dirty="0">
                <a:solidFill>
                  <a:prstClr val="black"/>
                </a:solidFill>
                <a:latin typeface="Arial" pitchFamily="34" charset="0"/>
              </a:rPr>
              <a:t>Decadal</a:t>
            </a:r>
          </a:p>
        </p:txBody>
      </p:sp>
      <p:sp>
        <p:nvSpPr>
          <p:cNvPr id="21" name="TextBox 20"/>
          <p:cNvSpPr txBox="1"/>
          <p:nvPr/>
        </p:nvSpPr>
        <p:spPr>
          <a:xfrm>
            <a:off x="298392" y="2137883"/>
            <a:ext cx="896437" cy="369332"/>
          </a:xfrm>
          <a:prstGeom prst="rect">
            <a:avLst/>
          </a:prstGeom>
          <a:noFill/>
        </p:spPr>
        <p:txBody>
          <a:bodyPr wrap="square" rtlCol="0">
            <a:spAutoFit/>
          </a:bodyPr>
          <a:lstStyle/>
          <a:p>
            <a:pPr algn="r" defTabSz="457200" fontAlgn="base">
              <a:spcBef>
                <a:spcPct val="0"/>
              </a:spcBef>
              <a:spcAft>
                <a:spcPct val="0"/>
              </a:spcAft>
            </a:pPr>
            <a:r>
              <a:rPr lang="en-US" dirty="0">
                <a:solidFill>
                  <a:prstClr val="black"/>
                </a:solidFill>
                <a:latin typeface="Arial" pitchFamily="34" charset="0"/>
              </a:rPr>
              <a:t>Local</a:t>
            </a:r>
          </a:p>
        </p:txBody>
      </p:sp>
      <p:sp>
        <p:nvSpPr>
          <p:cNvPr id="22" name="TextBox 21"/>
          <p:cNvSpPr txBox="1"/>
          <p:nvPr/>
        </p:nvSpPr>
        <p:spPr>
          <a:xfrm>
            <a:off x="99657" y="3813160"/>
            <a:ext cx="1095172" cy="369332"/>
          </a:xfrm>
          <a:prstGeom prst="rect">
            <a:avLst/>
          </a:prstGeom>
          <a:noFill/>
        </p:spPr>
        <p:txBody>
          <a:bodyPr wrap="none" rtlCol="0">
            <a:spAutoFit/>
          </a:bodyPr>
          <a:lstStyle/>
          <a:p>
            <a:pPr algn="r" defTabSz="457200" fontAlgn="base">
              <a:spcBef>
                <a:spcPct val="0"/>
              </a:spcBef>
              <a:spcAft>
                <a:spcPct val="0"/>
              </a:spcAft>
            </a:pPr>
            <a:r>
              <a:rPr lang="en-US" dirty="0">
                <a:solidFill>
                  <a:prstClr val="black"/>
                </a:solidFill>
                <a:latin typeface="Arial" pitchFamily="34" charset="0"/>
              </a:rPr>
              <a:t>Regional</a:t>
            </a:r>
          </a:p>
        </p:txBody>
      </p:sp>
      <p:sp>
        <p:nvSpPr>
          <p:cNvPr id="23" name="TextBox 22"/>
          <p:cNvSpPr txBox="1"/>
          <p:nvPr/>
        </p:nvSpPr>
        <p:spPr>
          <a:xfrm>
            <a:off x="108449" y="5448427"/>
            <a:ext cx="1095172" cy="646331"/>
          </a:xfrm>
          <a:prstGeom prst="rect">
            <a:avLst/>
          </a:prstGeom>
          <a:noFill/>
        </p:spPr>
        <p:txBody>
          <a:bodyPr wrap="none" rtlCol="0">
            <a:spAutoFit/>
          </a:bodyPr>
          <a:lstStyle/>
          <a:p>
            <a:pPr algn="r" defTabSz="457200" fontAlgn="base">
              <a:spcBef>
                <a:spcPct val="0"/>
              </a:spcBef>
              <a:spcAft>
                <a:spcPct val="0"/>
              </a:spcAft>
            </a:pPr>
            <a:r>
              <a:rPr lang="en-US" dirty="0" smtClean="0">
                <a:solidFill>
                  <a:prstClr val="black"/>
                </a:solidFill>
                <a:latin typeface="Arial" pitchFamily="34" charset="0"/>
              </a:rPr>
              <a:t>National </a:t>
            </a:r>
          </a:p>
          <a:p>
            <a:pPr algn="r" defTabSz="457200" fontAlgn="base">
              <a:spcBef>
                <a:spcPct val="0"/>
              </a:spcBef>
              <a:spcAft>
                <a:spcPct val="0"/>
              </a:spcAft>
            </a:pPr>
            <a:r>
              <a:rPr lang="en-US" dirty="0" smtClean="0">
                <a:solidFill>
                  <a:prstClr val="black"/>
                </a:solidFill>
                <a:latin typeface="Arial" pitchFamily="34" charset="0"/>
              </a:rPr>
              <a:t>&amp; Global</a:t>
            </a:r>
            <a:endParaRPr lang="en-US" dirty="0">
              <a:solidFill>
                <a:prstClr val="black"/>
              </a:solidFill>
              <a:latin typeface="Arial" pitchFamily="34" charset="0"/>
            </a:endParaRPr>
          </a:p>
        </p:txBody>
      </p:sp>
      <p:sp>
        <p:nvSpPr>
          <p:cNvPr id="24" name="TextBox 23"/>
          <p:cNvSpPr txBox="1">
            <a:spLocks noChangeArrowheads="1"/>
          </p:cNvSpPr>
          <p:nvPr/>
        </p:nvSpPr>
        <p:spPr bwMode="auto">
          <a:xfrm>
            <a:off x="5354930" y="1722384"/>
            <a:ext cx="1462681" cy="1200329"/>
          </a:xfrm>
          <a:prstGeom prst="rect">
            <a:avLst/>
          </a:prstGeom>
          <a:noFill/>
          <a:ln w="9525">
            <a:noFill/>
            <a:miter lim="800000"/>
            <a:headEnd/>
            <a:tailEnd/>
          </a:ln>
        </p:spPr>
        <p:txBody>
          <a:bodyPr wrap="square" anchor="ctr">
            <a:spAutoFit/>
          </a:bodyPr>
          <a:lstStyle/>
          <a:p>
            <a:pPr algn="ctr" defTabSz="457200" fontAlgn="base">
              <a:spcBef>
                <a:spcPct val="0"/>
              </a:spcBef>
              <a:spcAft>
                <a:spcPct val="0"/>
              </a:spcAft>
            </a:pPr>
            <a:r>
              <a:rPr lang="en-US" sz="1400" b="1" dirty="0">
                <a:solidFill>
                  <a:prstClr val="white"/>
                </a:solidFill>
                <a:effectLst>
                  <a:outerShdw blurRad="38100" dist="38100" dir="2700000" algn="tl">
                    <a:srgbClr val="000000">
                      <a:alpha val="43137"/>
                    </a:srgbClr>
                  </a:outerShdw>
                </a:effectLst>
              </a:rPr>
              <a:t>Temperature &amp; Precipitation Outlooks </a:t>
            </a:r>
            <a:br>
              <a:rPr lang="en-US" sz="1400" b="1" dirty="0">
                <a:solidFill>
                  <a:prstClr val="white"/>
                </a:solidFill>
                <a:effectLst>
                  <a:outerShdw blurRad="38100" dist="38100" dir="2700000" algn="tl">
                    <a:srgbClr val="000000">
                      <a:alpha val="43137"/>
                    </a:srgbClr>
                  </a:outerShdw>
                </a:effectLst>
              </a:rPr>
            </a:br>
            <a:r>
              <a:rPr lang="en-US" sz="1400" b="1" dirty="0">
                <a:solidFill>
                  <a:prstClr val="white"/>
                </a:solidFill>
                <a:effectLst>
                  <a:outerShdw blurRad="38100" dist="38100" dir="2700000" algn="tl">
                    <a:srgbClr val="000000">
                      <a:alpha val="43137"/>
                    </a:srgbClr>
                  </a:outerShdw>
                </a:effectLst>
              </a:rPr>
              <a:t>– </a:t>
            </a:r>
            <a:br>
              <a:rPr lang="en-US" sz="1400" b="1" dirty="0">
                <a:solidFill>
                  <a:prstClr val="white"/>
                </a:solidFill>
                <a:effectLst>
                  <a:outerShdw blurRad="38100" dist="38100" dir="2700000" algn="tl">
                    <a:srgbClr val="000000">
                      <a:alpha val="43137"/>
                    </a:srgbClr>
                  </a:outerShdw>
                </a:effectLst>
              </a:rPr>
            </a:br>
            <a:r>
              <a:rPr lang="en-US" sz="1600" b="1" dirty="0">
                <a:solidFill>
                  <a:prstClr val="white"/>
                </a:solidFill>
                <a:effectLst>
                  <a:outerShdw blurRad="38100" dist="38100" dir="2700000" algn="tl">
                    <a:srgbClr val="000000">
                      <a:alpha val="43137"/>
                    </a:srgbClr>
                  </a:outerShdw>
                </a:effectLst>
              </a:rPr>
              <a:t>Agriculture </a:t>
            </a:r>
          </a:p>
        </p:txBody>
      </p:sp>
      <p:sp>
        <p:nvSpPr>
          <p:cNvPr id="25" name="TextBox 30"/>
          <p:cNvSpPr txBox="1">
            <a:spLocks noChangeArrowheads="1"/>
          </p:cNvSpPr>
          <p:nvPr/>
        </p:nvSpPr>
        <p:spPr bwMode="auto">
          <a:xfrm>
            <a:off x="3448978" y="1725054"/>
            <a:ext cx="1384897" cy="1200329"/>
          </a:xfrm>
          <a:prstGeom prst="rect">
            <a:avLst/>
          </a:prstGeom>
          <a:noFill/>
          <a:ln w="9525">
            <a:noFill/>
            <a:miter lim="800000"/>
            <a:headEnd/>
            <a:tailEnd/>
          </a:ln>
        </p:spPr>
        <p:txBody>
          <a:bodyPr wrap="square" anchor="ctr">
            <a:spAutoFit/>
          </a:bodyPr>
          <a:lstStyle/>
          <a:p>
            <a:pPr algn="ctr" defTabSz="457200" fontAlgn="base">
              <a:spcBef>
                <a:spcPct val="0"/>
              </a:spcBef>
              <a:spcAft>
                <a:spcPct val="0"/>
              </a:spcAft>
            </a:pPr>
            <a:r>
              <a:rPr lang="en-US" sz="1400" b="1" dirty="0">
                <a:solidFill>
                  <a:prstClr val="white"/>
                </a:solidFill>
                <a:effectLst>
                  <a:outerShdw blurRad="38100" dist="38100" dir="2700000" algn="tl">
                    <a:srgbClr val="000000">
                      <a:alpha val="43137"/>
                    </a:srgbClr>
                  </a:outerShdw>
                </a:effectLst>
              </a:rPr>
              <a:t>Heating &amp; Cooling Degree Days </a:t>
            </a:r>
            <a:br>
              <a:rPr lang="en-US" sz="1400" b="1" dirty="0">
                <a:solidFill>
                  <a:prstClr val="white"/>
                </a:solidFill>
                <a:effectLst>
                  <a:outerShdw blurRad="38100" dist="38100" dir="2700000" algn="tl">
                    <a:srgbClr val="000000">
                      <a:alpha val="43137"/>
                    </a:srgbClr>
                  </a:outerShdw>
                </a:effectLst>
              </a:rPr>
            </a:br>
            <a:r>
              <a:rPr lang="en-US" sz="1400" b="1" dirty="0">
                <a:solidFill>
                  <a:prstClr val="white"/>
                </a:solidFill>
                <a:effectLst>
                  <a:outerShdw blurRad="38100" dist="38100" dir="2700000" algn="tl">
                    <a:srgbClr val="000000">
                      <a:alpha val="43137"/>
                    </a:srgbClr>
                  </a:outerShdw>
                </a:effectLst>
              </a:rPr>
              <a:t>–</a:t>
            </a:r>
            <a:br>
              <a:rPr lang="en-US" sz="1400" b="1" dirty="0">
                <a:solidFill>
                  <a:prstClr val="white"/>
                </a:solidFill>
                <a:effectLst>
                  <a:outerShdw blurRad="38100" dist="38100" dir="2700000" algn="tl">
                    <a:srgbClr val="000000">
                      <a:alpha val="43137"/>
                    </a:srgbClr>
                  </a:outerShdw>
                </a:effectLst>
              </a:rPr>
            </a:br>
            <a:r>
              <a:rPr lang="en-US" sz="1600" b="1" dirty="0">
                <a:solidFill>
                  <a:prstClr val="white"/>
                </a:solidFill>
                <a:effectLst>
                  <a:outerShdw blurRad="38100" dist="38100" dir="2700000" algn="tl">
                    <a:srgbClr val="000000">
                      <a:alpha val="43137"/>
                    </a:srgbClr>
                  </a:outerShdw>
                </a:effectLst>
              </a:rPr>
              <a:t> Energy Sector</a:t>
            </a:r>
          </a:p>
        </p:txBody>
      </p:sp>
      <p:sp>
        <p:nvSpPr>
          <p:cNvPr id="26" name="TextBox 32"/>
          <p:cNvSpPr txBox="1">
            <a:spLocks noChangeArrowheads="1"/>
          </p:cNvSpPr>
          <p:nvPr/>
        </p:nvSpPr>
        <p:spPr bwMode="auto">
          <a:xfrm>
            <a:off x="7234891" y="3339003"/>
            <a:ext cx="1593840" cy="1477328"/>
          </a:xfrm>
          <a:prstGeom prst="rect">
            <a:avLst/>
          </a:prstGeom>
          <a:noFill/>
          <a:ln w="9525">
            <a:noFill/>
            <a:miter lim="800000"/>
            <a:headEnd/>
            <a:tailEnd/>
          </a:ln>
        </p:spPr>
        <p:txBody>
          <a:bodyPr wrap="square" anchor="ctr">
            <a:spAutoFit/>
          </a:bodyPr>
          <a:lstStyle/>
          <a:p>
            <a:pPr algn="ctr" defTabSz="457200" fontAlgn="base">
              <a:spcBef>
                <a:spcPct val="0"/>
              </a:spcBef>
              <a:spcAft>
                <a:spcPct val="0"/>
              </a:spcAft>
            </a:pPr>
            <a:r>
              <a:rPr lang="en-US" sz="1400" b="1" dirty="0" smtClean="0">
                <a:solidFill>
                  <a:prstClr val="white"/>
                </a:solidFill>
                <a:effectLst>
                  <a:outerShdw blurRad="38100" dist="38100" dir="2700000" algn="tl">
                    <a:srgbClr val="000000">
                      <a:alpha val="43137"/>
                    </a:srgbClr>
                  </a:outerShdw>
                </a:effectLst>
              </a:rPr>
              <a:t>Climate </a:t>
            </a:r>
          </a:p>
          <a:p>
            <a:pPr algn="ctr" defTabSz="457200" fontAlgn="base">
              <a:spcBef>
                <a:spcPct val="0"/>
              </a:spcBef>
              <a:spcAft>
                <a:spcPct val="0"/>
              </a:spcAft>
            </a:pPr>
            <a:r>
              <a:rPr lang="en-US" sz="1400" b="1" dirty="0" err="1" smtClean="0">
                <a:solidFill>
                  <a:prstClr val="white"/>
                </a:solidFill>
                <a:effectLst>
                  <a:outerShdw blurRad="38100" dist="38100" dir="2700000" algn="tl">
                    <a:srgbClr val="000000">
                      <a:alpha val="43137"/>
                    </a:srgbClr>
                  </a:outerShdw>
                </a:effectLst>
              </a:rPr>
              <a:t>Normals</a:t>
            </a:r>
            <a:endParaRPr lang="en-US" sz="1400" b="1" dirty="0">
              <a:solidFill>
                <a:prstClr val="white"/>
              </a:solidFill>
              <a:effectLst>
                <a:outerShdw blurRad="38100" dist="38100" dir="2700000" algn="tl">
                  <a:srgbClr val="000000">
                    <a:alpha val="43137"/>
                  </a:srgbClr>
                </a:outerShdw>
              </a:effectLst>
            </a:endParaRPr>
          </a:p>
          <a:p>
            <a:pPr algn="ctr" defTabSz="457200" fontAlgn="base">
              <a:spcBef>
                <a:spcPct val="0"/>
              </a:spcBef>
              <a:spcAft>
                <a:spcPct val="0"/>
              </a:spcAft>
            </a:pPr>
            <a:r>
              <a:rPr lang="en-US" sz="1400" b="1" dirty="0">
                <a:solidFill>
                  <a:prstClr val="white"/>
                </a:solidFill>
                <a:effectLst>
                  <a:outerShdw blurRad="38100" dist="38100" dir="2700000" algn="tl">
                    <a:srgbClr val="000000">
                      <a:alpha val="43137"/>
                    </a:srgbClr>
                  </a:outerShdw>
                </a:effectLst>
              </a:rPr>
              <a:t>– </a:t>
            </a:r>
          </a:p>
          <a:p>
            <a:pPr algn="ctr" defTabSz="457200" fontAlgn="base">
              <a:spcBef>
                <a:spcPct val="0"/>
              </a:spcBef>
              <a:spcAft>
                <a:spcPct val="0"/>
              </a:spcAft>
            </a:pPr>
            <a:r>
              <a:rPr lang="en-US" sz="1600" b="1" dirty="0">
                <a:solidFill>
                  <a:prstClr val="white"/>
                </a:solidFill>
                <a:effectLst>
                  <a:outerShdw blurRad="38100" dist="38100" dir="2700000" algn="tl">
                    <a:srgbClr val="000000">
                      <a:alpha val="43137"/>
                    </a:srgbClr>
                  </a:outerShdw>
                </a:effectLst>
              </a:rPr>
              <a:t>Construction, Infrastructure, </a:t>
            </a:r>
            <a:r>
              <a:rPr lang="en-US" sz="1600" b="1" dirty="0" smtClean="0">
                <a:solidFill>
                  <a:prstClr val="white"/>
                </a:solidFill>
                <a:effectLst>
                  <a:outerShdw blurRad="38100" dist="38100" dir="2700000" algn="tl">
                    <a:srgbClr val="000000">
                      <a:alpha val="43137"/>
                    </a:srgbClr>
                  </a:outerShdw>
                </a:effectLst>
              </a:rPr>
              <a:t>Agriculture</a:t>
            </a:r>
            <a:endParaRPr lang="en-US" sz="1600" b="1" dirty="0">
              <a:solidFill>
                <a:prstClr val="white"/>
              </a:solidFill>
              <a:effectLst>
                <a:outerShdw blurRad="38100" dist="38100" dir="2700000" algn="tl">
                  <a:srgbClr val="000000">
                    <a:alpha val="43137"/>
                  </a:srgbClr>
                </a:outerShdw>
              </a:effectLst>
            </a:endParaRPr>
          </a:p>
        </p:txBody>
      </p:sp>
      <p:sp>
        <p:nvSpPr>
          <p:cNvPr id="27" name="TextBox 28"/>
          <p:cNvSpPr txBox="1">
            <a:spLocks noChangeArrowheads="1"/>
          </p:cNvSpPr>
          <p:nvPr/>
        </p:nvSpPr>
        <p:spPr bwMode="auto">
          <a:xfrm>
            <a:off x="5410314" y="3580919"/>
            <a:ext cx="1331159" cy="984885"/>
          </a:xfrm>
          <a:prstGeom prst="rect">
            <a:avLst/>
          </a:prstGeom>
          <a:noFill/>
          <a:ln w="9525">
            <a:noFill/>
            <a:miter lim="800000"/>
            <a:headEnd/>
            <a:tailEnd/>
          </a:ln>
        </p:spPr>
        <p:txBody>
          <a:bodyPr wrap="square" anchor="ctr">
            <a:spAutoFit/>
          </a:bodyPr>
          <a:lstStyle/>
          <a:p>
            <a:pPr algn="ctr" defTabSz="457200" fontAlgn="base">
              <a:spcBef>
                <a:spcPct val="0"/>
              </a:spcBef>
              <a:spcAft>
                <a:spcPct val="0"/>
              </a:spcAft>
            </a:pPr>
            <a:r>
              <a:rPr lang="en-US" sz="1400" b="1" dirty="0">
                <a:solidFill>
                  <a:prstClr val="white"/>
                </a:solidFill>
                <a:effectLst>
                  <a:outerShdw blurRad="38100" dist="38100" dir="2700000" algn="tl">
                    <a:srgbClr val="000000">
                      <a:alpha val="43137"/>
                    </a:srgbClr>
                  </a:outerShdw>
                </a:effectLst>
              </a:rPr>
              <a:t>Drought </a:t>
            </a:r>
            <a:r>
              <a:rPr lang="en-US" sz="1400" b="1" dirty="0" smtClean="0">
                <a:solidFill>
                  <a:prstClr val="white"/>
                </a:solidFill>
                <a:effectLst>
                  <a:outerShdw blurRad="38100" dist="38100" dir="2700000" algn="tl">
                    <a:srgbClr val="000000">
                      <a:alpha val="43137"/>
                    </a:srgbClr>
                  </a:outerShdw>
                </a:effectLst>
              </a:rPr>
              <a:t>Outlook </a:t>
            </a:r>
            <a:endParaRPr lang="en-US" sz="1400" b="1" dirty="0">
              <a:solidFill>
                <a:prstClr val="white"/>
              </a:solidFill>
              <a:effectLst>
                <a:outerShdw blurRad="38100" dist="38100" dir="2700000" algn="tl">
                  <a:srgbClr val="000000">
                    <a:alpha val="43137"/>
                  </a:srgbClr>
                </a:outerShdw>
              </a:effectLst>
            </a:endParaRPr>
          </a:p>
          <a:p>
            <a:pPr algn="ctr" defTabSz="457200" fontAlgn="base">
              <a:spcBef>
                <a:spcPct val="0"/>
              </a:spcBef>
              <a:spcAft>
                <a:spcPct val="0"/>
              </a:spcAft>
            </a:pPr>
            <a:r>
              <a:rPr lang="en-US" sz="1400" b="1" dirty="0" smtClean="0">
                <a:solidFill>
                  <a:prstClr val="white"/>
                </a:solidFill>
                <a:effectLst>
                  <a:outerShdw blurRad="38100" dist="38100" dir="2700000" algn="tl">
                    <a:srgbClr val="000000">
                      <a:alpha val="43137"/>
                    </a:srgbClr>
                  </a:outerShdw>
                </a:effectLst>
              </a:rPr>
              <a:t>–</a:t>
            </a:r>
            <a:br>
              <a:rPr lang="en-US" sz="1400" b="1" dirty="0" smtClean="0">
                <a:solidFill>
                  <a:prstClr val="white"/>
                </a:solidFill>
                <a:effectLst>
                  <a:outerShdw blurRad="38100" dist="38100" dir="2700000" algn="tl">
                    <a:srgbClr val="000000">
                      <a:alpha val="43137"/>
                    </a:srgbClr>
                  </a:outerShdw>
                </a:effectLst>
              </a:rPr>
            </a:br>
            <a:r>
              <a:rPr lang="en-US" sz="1600" b="1" dirty="0" smtClean="0">
                <a:solidFill>
                  <a:prstClr val="white"/>
                </a:solidFill>
                <a:effectLst>
                  <a:outerShdw blurRad="38100" dist="38100" dir="2700000" algn="tl">
                    <a:srgbClr val="000000">
                      <a:alpha val="43137"/>
                    </a:srgbClr>
                  </a:outerShdw>
                </a:effectLst>
              </a:rPr>
              <a:t>Agriculture</a:t>
            </a:r>
            <a:endParaRPr lang="en-US" sz="1600" b="1" dirty="0">
              <a:solidFill>
                <a:prstClr val="white"/>
              </a:solidFill>
              <a:effectLst>
                <a:outerShdw blurRad="38100" dist="38100" dir="2700000" algn="tl">
                  <a:srgbClr val="000000">
                    <a:alpha val="43137"/>
                  </a:srgbClr>
                </a:outerShdw>
              </a:effectLst>
            </a:endParaRPr>
          </a:p>
        </p:txBody>
      </p:sp>
      <p:sp>
        <p:nvSpPr>
          <p:cNvPr id="28" name="TextBox 14"/>
          <p:cNvSpPr txBox="1">
            <a:spLocks noChangeArrowheads="1"/>
          </p:cNvSpPr>
          <p:nvPr/>
        </p:nvSpPr>
        <p:spPr bwMode="auto">
          <a:xfrm>
            <a:off x="7246138" y="1594863"/>
            <a:ext cx="1610598" cy="1415772"/>
          </a:xfrm>
          <a:prstGeom prst="rect">
            <a:avLst/>
          </a:prstGeom>
          <a:noFill/>
          <a:ln w="9525">
            <a:noFill/>
            <a:miter lim="800000"/>
            <a:headEnd/>
            <a:tailEnd/>
          </a:ln>
        </p:spPr>
        <p:txBody>
          <a:bodyPr wrap="square" anchor="ctr">
            <a:spAutoFit/>
          </a:bodyPr>
          <a:lstStyle/>
          <a:p>
            <a:pPr algn="ctr"/>
            <a:r>
              <a:rPr lang="en-US" sz="1400" b="1" dirty="0">
                <a:solidFill>
                  <a:prstClr val="white"/>
                </a:solidFill>
                <a:effectLst>
                  <a:outerShdw blurRad="38100" dist="38100" dir="2700000" algn="tl">
                    <a:srgbClr val="000000">
                      <a:alpha val="43137"/>
                    </a:srgbClr>
                  </a:outerShdw>
                </a:effectLst>
              </a:rPr>
              <a:t>Billion $ Disasters, Climate Extremes Index</a:t>
            </a:r>
          </a:p>
          <a:p>
            <a:pPr algn="ctr" defTabSz="457200" fontAlgn="base">
              <a:spcBef>
                <a:spcPct val="0"/>
              </a:spcBef>
              <a:spcAft>
                <a:spcPct val="0"/>
              </a:spcAft>
            </a:pPr>
            <a:r>
              <a:rPr lang="en-US" sz="1400" b="1" dirty="0" smtClean="0">
                <a:solidFill>
                  <a:prstClr val="white"/>
                </a:solidFill>
                <a:effectLst>
                  <a:outerShdw blurRad="38100" dist="38100" dir="2700000" algn="tl">
                    <a:srgbClr val="000000">
                      <a:alpha val="43137"/>
                    </a:srgbClr>
                  </a:outerShdw>
                </a:effectLst>
              </a:rPr>
              <a:t>– </a:t>
            </a:r>
            <a:endParaRPr lang="en-US" sz="1400" b="1" dirty="0">
              <a:solidFill>
                <a:prstClr val="white"/>
              </a:solidFill>
              <a:effectLst>
                <a:outerShdw blurRad="38100" dist="38100" dir="2700000" algn="tl">
                  <a:srgbClr val="000000">
                    <a:alpha val="43137"/>
                  </a:srgbClr>
                </a:outerShdw>
              </a:effectLst>
            </a:endParaRPr>
          </a:p>
          <a:p>
            <a:pPr algn="ctr" defTabSz="457200" fontAlgn="base">
              <a:spcBef>
                <a:spcPct val="0"/>
              </a:spcBef>
              <a:spcAft>
                <a:spcPct val="0"/>
              </a:spcAft>
            </a:pPr>
            <a:r>
              <a:rPr lang="en-US" sz="1600" b="1" dirty="0">
                <a:solidFill>
                  <a:prstClr val="white"/>
                </a:solidFill>
                <a:effectLst>
                  <a:outerShdw blurRad="38100" dist="38100" dir="2700000" algn="tl">
                    <a:srgbClr val="000000">
                      <a:alpha val="43137"/>
                    </a:srgbClr>
                  </a:outerShdw>
                </a:effectLst>
              </a:rPr>
              <a:t>Insurance</a:t>
            </a:r>
          </a:p>
        </p:txBody>
      </p:sp>
      <p:sp>
        <p:nvSpPr>
          <p:cNvPr id="29" name="TextBox 17"/>
          <p:cNvSpPr txBox="1">
            <a:spLocks noChangeArrowheads="1"/>
          </p:cNvSpPr>
          <p:nvPr/>
        </p:nvSpPr>
        <p:spPr bwMode="auto">
          <a:xfrm>
            <a:off x="3402554" y="3451245"/>
            <a:ext cx="1483021" cy="1231106"/>
          </a:xfrm>
          <a:prstGeom prst="rect">
            <a:avLst/>
          </a:prstGeom>
          <a:noFill/>
          <a:ln w="9525">
            <a:noFill/>
            <a:miter lim="800000"/>
            <a:headEnd/>
            <a:tailEnd/>
          </a:ln>
        </p:spPr>
        <p:txBody>
          <a:bodyPr wrap="square" anchor="ctr">
            <a:spAutoFit/>
          </a:bodyPr>
          <a:lstStyle/>
          <a:p>
            <a:pPr algn="ctr" defTabSz="457200" fontAlgn="base">
              <a:spcBef>
                <a:spcPct val="0"/>
              </a:spcBef>
              <a:spcAft>
                <a:spcPct val="0"/>
              </a:spcAft>
            </a:pPr>
            <a:r>
              <a:rPr lang="en-US" sz="1400" b="1" dirty="0">
                <a:solidFill>
                  <a:schemeClr val="bg1"/>
                </a:solidFill>
                <a:effectLst>
                  <a:outerShdw blurRad="38100" dist="38100" dir="2700000" algn="tl">
                    <a:srgbClr val="000000">
                      <a:alpha val="43137"/>
                    </a:srgbClr>
                  </a:outerShdw>
                </a:effectLst>
              </a:rPr>
              <a:t>Heat Wave Prediction </a:t>
            </a:r>
          </a:p>
          <a:p>
            <a:pPr algn="ctr" defTabSz="457200" fontAlgn="base">
              <a:spcBef>
                <a:spcPct val="0"/>
              </a:spcBef>
              <a:spcAft>
                <a:spcPct val="0"/>
              </a:spcAft>
            </a:pPr>
            <a:r>
              <a:rPr lang="en-US" sz="1400" b="1" dirty="0">
                <a:solidFill>
                  <a:schemeClr val="bg1"/>
                </a:solidFill>
                <a:effectLst>
                  <a:outerShdw blurRad="38100" dist="38100" dir="2700000" algn="tl">
                    <a:srgbClr val="000000">
                      <a:alpha val="43137"/>
                    </a:srgbClr>
                  </a:outerShdw>
                </a:effectLst>
              </a:rPr>
              <a:t>–</a:t>
            </a:r>
          </a:p>
          <a:p>
            <a:pPr algn="ctr" defTabSz="457200" fontAlgn="base">
              <a:spcBef>
                <a:spcPct val="0"/>
              </a:spcBef>
              <a:spcAft>
                <a:spcPct val="0"/>
              </a:spcAft>
            </a:pPr>
            <a:r>
              <a:rPr lang="en-US" sz="1600" b="1" dirty="0" smtClean="0">
                <a:solidFill>
                  <a:schemeClr val="bg1"/>
                </a:solidFill>
                <a:effectLst>
                  <a:outerShdw blurRad="38100" dist="38100" dir="2700000" algn="tl">
                    <a:srgbClr val="000000">
                      <a:alpha val="43137"/>
                    </a:srgbClr>
                  </a:outerShdw>
                </a:effectLst>
              </a:rPr>
              <a:t>Public Health Officials</a:t>
            </a:r>
            <a:endParaRPr lang="en-US" sz="1600" b="1" dirty="0">
              <a:solidFill>
                <a:schemeClr val="bg1"/>
              </a:solidFill>
              <a:effectLst>
                <a:outerShdw blurRad="38100" dist="38100" dir="2700000" algn="tl">
                  <a:srgbClr val="000000">
                    <a:alpha val="43137"/>
                  </a:srgbClr>
                </a:outerShdw>
              </a:effectLst>
            </a:endParaRPr>
          </a:p>
        </p:txBody>
      </p:sp>
      <p:sp>
        <p:nvSpPr>
          <p:cNvPr id="30" name="TextBox 30"/>
          <p:cNvSpPr txBox="1">
            <a:spLocks noChangeArrowheads="1"/>
          </p:cNvSpPr>
          <p:nvPr/>
        </p:nvSpPr>
        <p:spPr bwMode="auto">
          <a:xfrm>
            <a:off x="1442326" y="1585202"/>
            <a:ext cx="1463120" cy="1477328"/>
          </a:xfrm>
          <a:prstGeom prst="rect">
            <a:avLst/>
          </a:prstGeom>
          <a:noFill/>
          <a:ln w="9525">
            <a:noFill/>
            <a:miter lim="800000"/>
            <a:headEnd/>
            <a:tailEnd/>
          </a:ln>
        </p:spPr>
        <p:txBody>
          <a:bodyPr wrap="square" anchor="ctr">
            <a:spAutoFit/>
          </a:bodyPr>
          <a:lstStyle/>
          <a:p>
            <a:pPr algn="ctr" defTabSz="457200" fontAlgn="base">
              <a:spcBef>
                <a:spcPct val="0"/>
              </a:spcBef>
              <a:spcAft>
                <a:spcPct val="0"/>
              </a:spcAft>
            </a:pPr>
            <a:r>
              <a:rPr lang="en-US" sz="1400" b="1" dirty="0">
                <a:solidFill>
                  <a:prstClr val="white"/>
                </a:solidFill>
                <a:effectLst>
                  <a:outerShdw blurRad="38100" dist="38100" dir="2700000" algn="tl">
                    <a:srgbClr val="000000">
                      <a:alpha val="43137"/>
                    </a:srgbClr>
                  </a:outerShdw>
                </a:effectLst>
              </a:rPr>
              <a:t>Snowfall Impact Index </a:t>
            </a:r>
            <a:br>
              <a:rPr lang="en-US" sz="1400" b="1" dirty="0">
                <a:solidFill>
                  <a:prstClr val="white"/>
                </a:solidFill>
                <a:effectLst>
                  <a:outerShdw blurRad="38100" dist="38100" dir="2700000" algn="tl">
                    <a:srgbClr val="000000">
                      <a:alpha val="43137"/>
                    </a:srgbClr>
                  </a:outerShdw>
                </a:effectLst>
              </a:rPr>
            </a:br>
            <a:r>
              <a:rPr lang="en-US" sz="1400" b="1" dirty="0">
                <a:solidFill>
                  <a:prstClr val="white"/>
                </a:solidFill>
                <a:effectLst>
                  <a:outerShdw blurRad="38100" dist="38100" dir="2700000" algn="tl">
                    <a:srgbClr val="000000">
                      <a:alpha val="43137"/>
                    </a:srgbClr>
                  </a:outerShdw>
                </a:effectLst>
              </a:rPr>
              <a:t>– </a:t>
            </a:r>
            <a:br>
              <a:rPr lang="en-US" sz="1400" b="1" dirty="0">
                <a:solidFill>
                  <a:prstClr val="white"/>
                </a:solidFill>
                <a:effectLst>
                  <a:outerShdw blurRad="38100" dist="38100" dir="2700000" algn="tl">
                    <a:srgbClr val="000000">
                      <a:alpha val="43137"/>
                    </a:srgbClr>
                  </a:outerShdw>
                </a:effectLst>
              </a:rPr>
            </a:br>
            <a:r>
              <a:rPr lang="en-US" sz="1600" b="1" dirty="0">
                <a:solidFill>
                  <a:prstClr val="white"/>
                </a:solidFill>
                <a:effectLst>
                  <a:outerShdw blurRad="38100" dist="38100" dir="2700000" algn="tl">
                    <a:srgbClr val="000000">
                      <a:alpha val="43137"/>
                    </a:srgbClr>
                  </a:outerShdw>
                </a:effectLst>
              </a:rPr>
              <a:t>FEMA, disaster response</a:t>
            </a:r>
          </a:p>
        </p:txBody>
      </p:sp>
      <p:sp>
        <p:nvSpPr>
          <p:cNvPr id="31" name="TextBox 17"/>
          <p:cNvSpPr txBox="1">
            <a:spLocks noChangeArrowheads="1"/>
          </p:cNvSpPr>
          <p:nvPr/>
        </p:nvSpPr>
        <p:spPr bwMode="auto">
          <a:xfrm>
            <a:off x="1436063" y="3453913"/>
            <a:ext cx="1463120" cy="1231106"/>
          </a:xfrm>
          <a:prstGeom prst="rect">
            <a:avLst/>
          </a:prstGeom>
          <a:noFill/>
          <a:ln w="9525">
            <a:noFill/>
            <a:miter lim="800000"/>
            <a:headEnd/>
            <a:tailEnd/>
          </a:ln>
        </p:spPr>
        <p:txBody>
          <a:bodyPr wrap="square" anchor="ctr">
            <a:spAutoFit/>
          </a:bodyPr>
          <a:lstStyle/>
          <a:p>
            <a:pPr algn="ctr" defTabSz="457200" fontAlgn="base">
              <a:spcBef>
                <a:spcPct val="0"/>
              </a:spcBef>
              <a:spcAft>
                <a:spcPct val="0"/>
              </a:spcAft>
            </a:pPr>
            <a:r>
              <a:rPr lang="en-US" sz="1400" b="1" dirty="0">
                <a:solidFill>
                  <a:prstClr val="white"/>
                </a:solidFill>
                <a:effectLst>
                  <a:outerShdw blurRad="38100" dist="38100" dir="2700000" algn="tl">
                    <a:srgbClr val="000000">
                      <a:alpha val="43137"/>
                    </a:srgbClr>
                  </a:outerShdw>
                </a:effectLst>
              </a:rPr>
              <a:t>Hurricane Tracks </a:t>
            </a:r>
            <a:r>
              <a:rPr lang="en-US" sz="1400" b="1" dirty="0" smtClean="0">
                <a:solidFill>
                  <a:prstClr val="white"/>
                </a:solidFill>
                <a:effectLst>
                  <a:outerShdw blurRad="38100" dist="38100" dir="2700000" algn="tl">
                    <a:srgbClr val="000000">
                      <a:alpha val="43137"/>
                    </a:srgbClr>
                  </a:outerShdw>
                </a:effectLst>
              </a:rPr>
              <a:t/>
            </a:r>
            <a:br>
              <a:rPr lang="en-US" sz="1400" b="1" dirty="0" smtClean="0">
                <a:solidFill>
                  <a:prstClr val="white"/>
                </a:solidFill>
                <a:effectLst>
                  <a:outerShdw blurRad="38100" dist="38100" dir="2700000" algn="tl">
                    <a:srgbClr val="000000">
                      <a:alpha val="43137"/>
                    </a:srgbClr>
                  </a:outerShdw>
                </a:effectLst>
              </a:rPr>
            </a:br>
            <a:r>
              <a:rPr lang="en-US" sz="1400" b="1" dirty="0" smtClean="0">
                <a:solidFill>
                  <a:prstClr val="white"/>
                </a:solidFill>
                <a:effectLst>
                  <a:outerShdw blurRad="38100" dist="38100" dir="2700000" algn="tl">
                    <a:srgbClr val="000000">
                      <a:alpha val="43137"/>
                    </a:srgbClr>
                  </a:outerShdw>
                </a:effectLst>
              </a:rPr>
              <a:t>–</a:t>
            </a:r>
            <a:r>
              <a:rPr lang="en-US" sz="1400" b="1" dirty="0">
                <a:solidFill>
                  <a:prstClr val="white"/>
                </a:solidFill>
                <a:effectLst>
                  <a:outerShdw blurRad="38100" dist="38100" dir="2700000" algn="tl">
                    <a:srgbClr val="000000">
                      <a:alpha val="43137"/>
                    </a:srgbClr>
                  </a:outerShdw>
                </a:effectLst>
              </a:rPr>
              <a:t/>
            </a:r>
            <a:br>
              <a:rPr lang="en-US" sz="1400" b="1" dirty="0">
                <a:solidFill>
                  <a:prstClr val="white"/>
                </a:solidFill>
                <a:effectLst>
                  <a:outerShdw blurRad="38100" dist="38100" dir="2700000" algn="tl">
                    <a:srgbClr val="000000">
                      <a:alpha val="43137"/>
                    </a:srgbClr>
                  </a:outerShdw>
                </a:effectLst>
              </a:rPr>
            </a:br>
            <a:r>
              <a:rPr lang="en-US" sz="1600" b="1" dirty="0">
                <a:solidFill>
                  <a:prstClr val="white"/>
                </a:solidFill>
                <a:effectLst>
                  <a:outerShdw blurRad="38100" dist="38100" dir="2700000" algn="tl">
                    <a:srgbClr val="000000">
                      <a:alpha val="43137"/>
                    </a:srgbClr>
                  </a:outerShdw>
                </a:effectLst>
              </a:rPr>
              <a:t>Emergency Planners</a:t>
            </a:r>
          </a:p>
        </p:txBody>
      </p:sp>
      <p:sp>
        <p:nvSpPr>
          <p:cNvPr id="32" name="TextBox 26"/>
          <p:cNvSpPr txBox="1">
            <a:spLocks noChangeArrowheads="1"/>
          </p:cNvSpPr>
          <p:nvPr/>
        </p:nvSpPr>
        <p:spPr bwMode="auto">
          <a:xfrm>
            <a:off x="3423968" y="5090487"/>
            <a:ext cx="1419515" cy="1446550"/>
          </a:xfrm>
          <a:prstGeom prst="rect">
            <a:avLst/>
          </a:prstGeom>
          <a:noFill/>
          <a:ln w="9525">
            <a:noFill/>
            <a:miter lim="800000"/>
            <a:headEnd/>
            <a:tailEnd/>
          </a:ln>
          <a:effectLst/>
        </p:spPr>
        <p:txBody>
          <a:bodyPr wrap="square" anchor="ctr">
            <a:spAutoFit/>
          </a:bodyPr>
          <a:lstStyle/>
          <a:p>
            <a:pPr algn="ctr" defTabSz="457200" fontAlgn="base">
              <a:spcBef>
                <a:spcPct val="0"/>
              </a:spcBef>
              <a:spcAft>
                <a:spcPct val="0"/>
              </a:spcAft>
            </a:pPr>
            <a:r>
              <a:rPr lang="en-US" sz="1400" b="1" dirty="0">
                <a:solidFill>
                  <a:srgbClr val="FFFFFF"/>
                </a:solidFill>
                <a:effectLst>
                  <a:outerShdw blurRad="38100" dist="38100" dir="2700000" algn="tl">
                    <a:srgbClr val="000000">
                      <a:alpha val="43137"/>
                    </a:srgbClr>
                  </a:outerShdw>
                </a:effectLst>
              </a:rPr>
              <a:t>Monthly State of the Climate Reports </a:t>
            </a:r>
            <a:r>
              <a:rPr lang="en-US" sz="1400" b="1" dirty="0" smtClean="0">
                <a:solidFill>
                  <a:srgbClr val="FFFFFF"/>
                </a:solidFill>
                <a:effectLst>
                  <a:outerShdw blurRad="38100" dist="38100" dir="2700000" algn="tl">
                    <a:srgbClr val="000000">
                      <a:alpha val="43137"/>
                    </a:srgbClr>
                  </a:outerShdw>
                </a:effectLst>
              </a:rPr>
              <a:t/>
            </a:r>
            <a:br>
              <a:rPr lang="en-US" sz="1400" b="1" dirty="0" smtClean="0">
                <a:solidFill>
                  <a:srgbClr val="FFFFFF"/>
                </a:solidFill>
                <a:effectLst>
                  <a:outerShdw blurRad="38100" dist="38100" dir="2700000" algn="tl">
                    <a:srgbClr val="000000">
                      <a:alpha val="43137"/>
                    </a:srgbClr>
                  </a:outerShdw>
                </a:effectLst>
              </a:rPr>
            </a:br>
            <a:r>
              <a:rPr lang="en-US" sz="1400" b="1" dirty="0" smtClean="0">
                <a:solidFill>
                  <a:srgbClr val="FFFFFF"/>
                </a:solidFill>
                <a:effectLst>
                  <a:outerShdw blurRad="38100" dist="38100" dir="2700000" algn="tl">
                    <a:srgbClr val="000000">
                      <a:alpha val="43137"/>
                    </a:srgbClr>
                  </a:outerShdw>
                </a:effectLst>
              </a:rPr>
              <a:t>–</a:t>
            </a:r>
            <a:br>
              <a:rPr lang="en-US" sz="1400" b="1" dirty="0" smtClean="0">
                <a:solidFill>
                  <a:srgbClr val="FFFFFF"/>
                </a:solidFill>
                <a:effectLst>
                  <a:outerShdw blurRad="38100" dist="38100" dir="2700000" algn="tl">
                    <a:srgbClr val="000000">
                      <a:alpha val="43137"/>
                    </a:srgbClr>
                  </a:outerShdw>
                </a:effectLst>
              </a:rPr>
            </a:br>
            <a:r>
              <a:rPr lang="en-US" sz="1600" b="1" dirty="0" smtClean="0">
                <a:solidFill>
                  <a:srgbClr val="FFFFFF"/>
                </a:solidFill>
                <a:effectLst>
                  <a:outerShdw blurRad="38100" dist="38100" dir="2700000" algn="tl">
                    <a:srgbClr val="000000">
                      <a:alpha val="43137"/>
                    </a:srgbClr>
                  </a:outerShdw>
                </a:effectLst>
              </a:rPr>
              <a:t>Decision Makers</a:t>
            </a:r>
            <a:endParaRPr lang="en-US" sz="1400" b="1" dirty="0">
              <a:solidFill>
                <a:srgbClr val="FFFFFF"/>
              </a:solidFill>
              <a:effectLst>
                <a:outerShdw blurRad="38100" dist="38100" dir="2700000" algn="tl">
                  <a:srgbClr val="000000">
                    <a:alpha val="43137"/>
                  </a:srgbClr>
                </a:outerShdw>
              </a:effectLst>
            </a:endParaRPr>
          </a:p>
        </p:txBody>
      </p:sp>
      <p:sp>
        <p:nvSpPr>
          <p:cNvPr id="35" name="TextBox 26"/>
          <p:cNvSpPr txBox="1">
            <a:spLocks noChangeArrowheads="1"/>
          </p:cNvSpPr>
          <p:nvPr/>
        </p:nvSpPr>
        <p:spPr bwMode="auto">
          <a:xfrm>
            <a:off x="1461115" y="5214047"/>
            <a:ext cx="1419515" cy="1200329"/>
          </a:xfrm>
          <a:prstGeom prst="rect">
            <a:avLst/>
          </a:prstGeom>
          <a:noFill/>
          <a:ln w="9525">
            <a:noFill/>
            <a:miter lim="800000"/>
            <a:headEnd/>
            <a:tailEnd/>
          </a:ln>
        </p:spPr>
        <p:txBody>
          <a:bodyPr wrap="square" anchor="ctr">
            <a:spAutoFit/>
          </a:bodyPr>
          <a:lstStyle/>
          <a:p>
            <a:pPr algn="ctr" defTabSz="457200" fontAlgn="base">
              <a:spcBef>
                <a:spcPct val="0"/>
              </a:spcBef>
              <a:spcAft>
                <a:spcPct val="0"/>
              </a:spcAft>
            </a:pPr>
            <a:r>
              <a:rPr lang="en-US" sz="1400" b="1" dirty="0" smtClean="0">
                <a:solidFill>
                  <a:srgbClr val="FFFFFF"/>
                </a:solidFill>
                <a:effectLst>
                  <a:outerShdw blurRad="38100" dist="38100" dir="2700000" algn="tl">
                    <a:srgbClr val="000000">
                      <a:alpha val="43137"/>
                    </a:srgbClr>
                  </a:outerShdw>
                </a:effectLst>
              </a:rPr>
              <a:t>Drought Monitor</a:t>
            </a:r>
          </a:p>
          <a:p>
            <a:pPr algn="ctr" defTabSz="457200" fontAlgn="base">
              <a:spcBef>
                <a:spcPct val="0"/>
              </a:spcBef>
              <a:spcAft>
                <a:spcPct val="0"/>
              </a:spcAft>
            </a:pPr>
            <a:r>
              <a:rPr lang="en-US" sz="1400" b="1" dirty="0" smtClean="0">
                <a:solidFill>
                  <a:srgbClr val="FFFFFF"/>
                </a:solidFill>
                <a:effectLst>
                  <a:outerShdw blurRad="38100" dist="38100" dir="2700000" algn="tl">
                    <a:srgbClr val="000000">
                      <a:alpha val="43137"/>
                    </a:srgbClr>
                  </a:outerShdw>
                </a:effectLst>
              </a:rPr>
              <a:t/>
            </a:r>
            <a:br>
              <a:rPr lang="en-US" sz="1400" b="1" dirty="0" smtClean="0">
                <a:solidFill>
                  <a:srgbClr val="FFFFFF"/>
                </a:solidFill>
                <a:effectLst>
                  <a:outerShdw blurRad="38100" dist="38100" dir="2700000" algn="tl">
                    <a:srgbClr val="000000">
                      <a:alpha val="43137"/>
                    </a:srgbClr>
                  </a:outerShdw>
                </a:effectLst>
              </a:rPr>
            </a:br>
            <a:r>
              <a:rPr lang="en-US" sz="1400" b="1" dirty="0" smtClean="0">
                <a:solidFill>
                  <a:srgbClr val="FFFFFF"/>
                </a:solidFill>
                <a:effectLst>
                  <a:outerShdw blurRad="38100" dist="38100" dir="2700000" algn="tl">
                    <a:srgbClr val="000000">
                      <a:alpha val="43137"/>
                    </a:srgbClr>
                  </a:outerShdw>
                </a:effectLst>
              </a:rPr>
              <a:t>–</a:t>
            </a:r>
            <a:br>
              <a:rPr lang="en-US" sz="1400" b="1" dirty="0" smtClean="0">
                <a:solidFill>
                  <a:srgbClr val="FFFFFF"/>
                </a:solidFill>
                <a:effectLst>
                  <a:outerShdw blurRad="38100" dist="38100" dir="2700000" algn="tl">
                    <a:srgbClr val="000000">
                      <a:alpha val="43137"/>
                    </a:srgbClr>
                  </a:outerShdw>
                </a:effectLst>
              </a:rPr>
            </a:br>
            <a:r>
              <a:rPr lang="en-US" sz="1600" b="1" dirty="0" smtClean="0">
                <a:solidFill>
                  <a:srgbClr val="FFFFFF"/>
                </a:solidFill>
                <a:effectLst>
                  <a:outerShdw blurRad="38100" dist="38100" dir="2700000" algn="tl">
                    <a:srgbClr val="000000">
                      <a:alpha val="43137"/>
                    </a:srgbClr>
                  </a:outerShdw>
                </a:effectLst>
              </a:rPr>
              <a:t>Agriculture</a:t>
            </a:r>
            <a:endParaRPr lang="en-US" sz="1400" b="1" dirty="0">
              <a:solidFill>
                <a:srgbClr val="FFFFFF"/>
              </a:solidFill>
              <a:effectLst>
                <a:outerShdw blurRad="38100" dist="38100" dir="2700000" algn="tl">
                  <a:srgbClr val="000000">
                    <a:alpha val="43137"/>
                  </a:srgbClr>
                </a:outerShdw>
              </a:effectLst>
            </a:endParaRPr>
          </a:p>
        </p:txBody>
      </p:sp>
      <p:cxnSp>
        <p:nvCxnSpPr>
          <p:cNvPr id="36" name="Straight Arrow Connector 35"/>
          <p:cNvCxnSpPr/>
          <p:nvPr/>
        </p:nvCxnSpPr>
        <p:spPr>
          <a:xfrm>
            <a:off x="1194000" y="1436390"/>
            <a:ext cx="7885829" cy="158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a:off x="-1434505" y="4027194"/>
            <a:ext cx="5257010" cy="1588"/>
          </a:xfrm>
          <a:prstGeom prst="straightConnector1">
            <a:avLst/>
          </a:prstGeom>
          <a:ln w="76200">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38" name="Oval 37"/>
          <p:cNvSpPr/>
          <p:nvPr/>
        </p:nvSpPr>
        <p:spPr>
          <a:xfrm>
            <a:off x="1102475" y="1337778"/>
            <a:ext cx="184708" cy="1847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a:off x="7218634" y="5118404"/>
            <a:ext cx="1596002" cy="1454927"/>
          </a:xfrm>
          <a:prstGeom prst="roundRect">
            <a:avLst/>
          </a:prstGeom>
          <a:solidFill>
            <a:srgbClr val="00339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20"/>
          <p:cNvSpPr txBox="1">
            <a:spLocks noChangeArrowheads="1"/>
          </p:cNvSpPr>
          <p:nvPr/>
        </p:nvSpPr>
        <p:spPr bwMode="auto">
          <a:xfrm>
            <a:off x="7313697" y="5121608"/>
            <a:ext cx="1405875" cy="1477328"/>
          </a:xfrm>
          <a:prstGeom prst="rect">
            <a:avLst/>
          </a:prstGeom>
          <a:noFill/>
          <a:ln w="9525">
            <a:noFill/>
            <a:miter lim="800000"/>
            <a:headEnd/>
            <a:tailEnd/>
          </a:ln>
        </p:spPr>
        <p:txBody>
          <a:bodyPr wrap="square" anchor="ctr">
            <a:spAutoFit/>
          </a:bodyPr>
          <a:lstStyle/>
          <a:p>
            <a:pPr algn="ctr" defTabSz="457200" fontAlgn="base">
              <a:spcBef>
                <a:spcPct val="0"/>
              </a:spcBef>
              <a:spcAft>
                <a:spcPct val="0"/>
              </a:spcAft>
            </a:pPr>
            <a:r>
              <a:rPr lang="en-US" sz="1400" b="1" dirty="0" smtClean="0">
                <a:solidFill>
                  <a:srgbClr val="FFFFFF"/>
                </a:solidFill>
                <a:effectLst>
                  <a:outerShdw blurRad="38100" dist="38100" dir="2700000" algn="tl">
                    <a:srgbClr val="000000">
                      <a:alpha val="43137"/>
                    </a:srgbClr>
                  </a:outerShdw>
                </a:effectLst>
              </a:rPr>
              <a:t>National Climate Assessment</a:t>
            </a:r>
            <a:r>
              <a:rPr lang="en-US" sz="1400" b="1" dirty="0">
                <a:solidFill>
                  <a:srgbClr val="FFFFFF"/>
                </a:solidFill>
                <a:effectLst>
                  <a:outerShdw blurRad="38100" dist="38100" dir="2700000" algn="tl">
                    <a:srgbClr val="000000">
                      <a:alpha val="43137"/>
                    </a:srgbClr>
                  </a:outerShdw>
                </a:effectLst>
              </a:rPr>
              <a:t> </a:t>
            </a:r>
            <a:endParaRPr lang="en-US" sz="1400" b="1" dirty="0" smtClean="0">
              <a:solidFill>
                <a:srgbClr val="FFFFFF"/>
              </a:solidFill>
              <a:effectLst>
                <a:outerShdw blurRad="38100" dist="38100" dir="2700000" algn="tl">
                  <a:srgbClr val="000000">
                    <a:alpha val="43137"/>
                  </a:srgbClr>
                </a:outerShdw>
              </a:effectLst>
            </a:endParaRPr>
          </a:p>
          <a:p>
            <a:pPr algn="ctr" defTabSz="457200" fontAlgn="base">
              <a:spcBef>
                <a:spcPct val="0"/>
              </a:spcBef>
              <a:spcAft>
                <a:spcPct val="0"/>
              </a:spcAft>
            </a:pPr>
            <a:r>
              <a:rPr lang="en-US" sz="1600" b="1" dirty="0" smtClean="0">
                <a:solidFill>
                  <a:srgbClr val="FFFFFF"/>
                </a:solidFill>
                <a:effectLst>
                  <a:outerShdw blurRad="38100" dist="38100" dir="2700000" algn="tl">
                    <a:srgbClr val="000000">
                      <a:alpha val="43137"/>
                    </a:srgbClr>
                  </a:outerShdw>
                </a:effectLst>
              </a:rPr>
              <a:t>– </a:t>
            </a:r>
          </a:p>
          <a:p>
            <a:pPr algn="ctr" defTabSz="457200" fontAlgn="base">
              <a:spcBef>
                <a:spcPct val="0"/>
              </a:spcBef>
              <a:spcAft>
                <a:spcPct val="0"/>
              </a:spcAft>
            </a:pPr>
            <a:r>
              <a:rPr lang="en-US" sz="1600" b="1" dirty="0" smtClean="0">
                <a:solidFill>
                  <a:srgbClr val="FFFFFF"/>
                </a:solidFill>
                <a:effectLst>
                  <a:outerShdw blurRad="38100" dist="38100" dir="2700000" algn="tl">
                    <a:srgbClr val="000000">
                      <a:alpha val="43137"/>
                    </a:srgbClr>
                  </a:outerShdw>
                </a:effectLst>
              </a:rPr>
              <a:t>Decision Makers</a:t>
            </a:r>
          </a:p>
        </p:txBody>
      </p:sp>
      <p:pic>
        <p:nvPicPr>
          <p:cNvPr id="40"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6282" b="19562"/>
          <a:stretch/>
        </p:blipFill>
        <p:spPr bwMode="auto">
          <a:xfrm>
            <a:off x="5304238" y="5068023"/>
            <a:ext cx="1581827" cy="1525947"/>
          </a:xfrm>
          <a:prstGeom prst="roundRect">
            <a:avLst>
              <a:gd name="adj" fmla="val 16667"/>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Box 26"/>
          <p:cNvSpPr txBox="1">
            <a:spLocks noChangeArrowheads="1"/>
          </p:cNvSpPr>
          <p:nvPr/>
        </p:nvSpPr>
        <p:spPr bwMode="auto">
          <a:xfrm>
            <a:off x="5398285" y="5090487"/>
            <a:ext cx="1393735" cy="1446550"/>
          </a:xfrm>
          <a:prstGeom prst="rect">
            <a:avLst/>
          </a:prstGeom>
          <a:noFill/>
          <a:ln w="9525">
            <a:noFill/>
            <a:miter lim="800000"/>
            <a:headEnd/>
            <a:tailEnd/>
          </a:ln>
        </p:spPr>
        <p:txBody>
          <a:bodyPr wrap="square" anchor="ctr">
            <a:spAutoFit/>
          </a:bodyPr>
          <a:lstStyle/>
          <a:p>
            <a:pPr algn="ctr" defTabSz="457200" fontAlgn="base">
              <a:spcBef>
                <a:spcPct val="0"/>
              </a:spcBef>
              <a:spcAft>
                <a:spcPct val="0"/>
              </a:spcAft>
            </a:pPr>
            <a:r>
              <a:rPr lang="en-US" sz="1400" b="1" dirty="0">
                <a:solidFill>
                  <a:srgbClr val="FFFFFF"/>
                </a:solidFill>
                <a:effectLst>
                  <a:outerShdw blurRad="38100" dist="38100" dir="2700000" algn="tl">
                    <a:srgbClr val="000000">
                      <a:alpha val="43137"/>
                    </a:srgbClr>
                  </a:outerShdw>
                </a:effectLst>
              </a:rPr>
              <a:t>Annual </a:t>
            </a:r>
            <a:r>
              <a:rPr lang="en-US" sz="1400" b="1" dirty="0" smtClean="0">
                <a:solidFill>
                  <a:srgbClr val="FFFFFF"/>
                </a:solidFill>
                <a:effectLst>
                  <a:outerShdw blurRad="38100" dist="38100" dir="2700000" algn="tl">
                    <a:srgbClr val="000000">
                      <a:alpha val="43137"/>
                    </a:srgbClr>
                  </a:outerShdw>
                </a:effectLst>
              </a:rPr>
              <a:t>State of the Climate Reports </a:t>
            </a:r>
            <a:br>
              <a:rPr lang="en-US" sz="1400" b="1" dirty="0" smtClean="0">
                <a:solidFill>
                  <a:srgbClr val="FFFFFF"/>
                </a:solidFill>
                <a:effectLst>
                  <a:outerShdw blurRad="38100" dist="38100" dir="2700000" algn="tl">
                    <a:srgbClr val="000000">
                      <a:alpha val="43137"/>
                    </a:srgbClr>
                  </a:outerShdw>
                </a:effectLst>
              </a:rPr>
            </a:br>
            <a:r>
              <a:rPr lang="en-US" sz="1400" b="1" dirty="0" smtClean="0">
                <a:solidFill>
                  <a:srgbClr val="FFFFFF"/>
                </a:solidFill>
                <a:effectLst>
                  <a:outerShdw blurRad="38100" dist="38100" dir="2700000" algn="tl">
                    <a:srgbClr val="000000">
                      <a:alpha val="43137"/>
                    </a:srgbClr>
                  </a:outerShdw>
                </a:effectLst>
              </a:rPr>
              <a:t>– </a:t>
            </a:r>
            <a:br>
              <a:rPr lang="en-US" sz="1400" b="1" dirty="0" smtClean="0">
                <a:solidFill>
                  <a:srgbClr val="FFFFFF"/>
                </a:solidFill>
                <a:effectLst>
                  <a:outerShdw blurRad="38100" dist="38100" dir="2700000" algn="tl">
                    <a:srgbClr val="000000">
                      <a:alpha val="43137"/>
                    </a:srgbClr>
                  </a:outerShdw>
                </a:effectLst>
              </a:rPr>
            </a:br>
            <a:r>
              <a:rPr lang="en-US" sz="1600" b="1" dirty="0" smtClean="0">
                <a:solidFill>
                  <a:srgbClr val="FFFFFF"/>
                </a:solidFill>
                <a:effectLst>
                  <a:outerShdw blurRad="38100" dist="38100" dir="2700000" algn="tl">
                    <a:srgbClr val="000000">
                      <a:alpha val="43137"/>
                    </a:srgbClr>
                  </a:outerShdw>
                </a:effectLst>
              </a:rPr>
              <a:t>Decision </a:t>
            </a:r>
            <a:r>
              <a:rPr lang="en-US" sz="1600" b="1" dirty="0">
                <a:solidFill>
                  <a:srgbClr val="FFFFFF"/>
                </a:solidFill>
                <a:effectLst>
                  <a:outerShdw blurRad="38100" dist="38100" dir="2700000" algn="tl">
                    <a:srgbClr val="000000">
                      <a:alpha val="43137"/>
                    </a:srgbClr>
                  </a:outerShdw>
                </a:effectLst>
              </a:rPr>
              <a:t>Makers</a:t>
            </a:r>
          </a:p>
        </p:txBody>
      </p:sp>
    </p:spTree>
    <p:extLst>
      <p:ext uri="{BB962C8B-B14F-4D97-AF65-F5344CB8AC3E}">
        <p14:creationId xmlns:p14="http://schemas.microsoft.com/office/powerpoint/2010/main" val="24490138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376238"/>
            <a:ext cx="8229600" cy="1143000"/>
          </a:xfrm>
        </p:spPr>
        <p:txBody>
          <a:bodyPr>
            <a:normAutofit/>
          </a:bodyPr>
          <a:lstStyle/>
          <a:p>
            <a:r>
              <a:rPr lang="en-US" sz="3600" b="1" dirty="0" smtClean="0">
                <a:solidFill>
                  <a:srgbClr val="3D7499"/>
                </a:solidFill>
              </a:rPr>
              <a:t>Outline</a:t>
            </a:r>
            <a:endParaRPr lang="en-US" sz="3600" b="1" dirty="0">
              <a:solidFill>
                <a:srgbClr val="3D7499"/>
              </a:solidFill>
            </a:endParaRPr>
          </a:p>
        </p:txBody>
      </p:sp>
      <p:sp>
        <p:nvSpPr>
          <p:cNvPr id="3" name="Content Placeholder 2"/>
          <p:cNvSpPr>
            <a:spLocks noGrp="1"/>
          </p:cNvSpPr>
          <p:nvPr>
            <p:ph sz="quarter" idx="10"/>
          </p:nvPr>
        </p:nvSpPr>
        <p:spPr>
          <a:xfrm>
            <a:off x="365132" y="1924066"/>
            <a:ext cx="8689968" cy="4572000"/>
          </a:xfrm>
        </p:spPr>
        <p:txBody>
          <a:bodyPr>
            <a:normAutofit/>
          </a:bodyPr>
          <a:lstStyle/>
          <a:p>
            <a:r>
              <a:rPr lang="en-US" sz="2400" dirty="0" smtClean="0"/>
              <a:t>A Climate Data Record Program for NPP/NPOESS</a:t>
            </a:r>
          </a:p>
          <a:p>
            <a:r>
              <a:rPr lang="en-US" sz="2400" dirty="0"/>
              <a:t>The diverse and growing climate application community, its changing needs and expectations</a:t>
            </a:r>
          </a:p>
          <a:p>
            <a:r>
              <a:rPr lang="en-US" sz="2400" dirty="0" smtClean="0"/>
              <a:t>Meeting climate community product &amp; service needs</a:t>
            </a:r>
          </a:p>
          <a:p>
            <a:pPr marL="971550" lvl="1" indent="-514350">
              <a:buFont typeface="+mj-lt"/>
              <a:buAutoNum type="arabicPeriod"/>
            </a:pPr>
            <a:r>
              <a:rPr lang="en-US" sz="2000" dirty="0" smtClean="0"/>
              <a:t>Information vs. Data</a:t>
            </a:r>
          </a:p>
          <a:p>
            <a:pPr marL="971550" lvl="1" indent="-514350">
              <a:buFont typeface="+mj-lt"/>
              <a:buAutoNum type="arabicPeriod"/>
            </a:pPr>
            <a:r>
              <a:rPr lang="en-US" sz="2000" dirty="0" smtClean="0"/>
              <a:t>Ease </a:t>
            </a:r>
            <a:r>
              <a:rPr lang="en-US" sz="2000" dirty="0"/>
              <a:t>of </a:t>
            </a:r>
            <a:r>
              <a:rPr lang="en-US" sz="2000" dirty="0" smtClean="0"/>
              <a:t>access</a:t>
            </a:r>
            <a:endParaRPr lang="en-US" sz="2000" dirty="0"/>
          </a:p>
          <a:p>
            <a:pPr marL="971550" lvl="1" indent="-514350">
              <a:buFont typeface="+mj-lt"/>
              <a:buAutoNum type="arabicPeriod"/>
            </a:pPr>
            <a:r>
              <a:rPr lang="en-US" sz="2000" dirty="0" smtClean="0"/>
              <a:t>Latency</a:t>
            </a:r>
          </a:p>
          <a:p>
            <a:pPr marL="971550" lvl="1" indent="-514350">
              <a:buFont typeface="+mj-lt"/>
              <a:buAutoNum type="arabicPeriod"/>
            </a:pPr>
            <a:r>
              <a:rPr lang="en-US" sz="2000" dirty="0" smtClean="0"/>
              <a:t>Longevity</a:t>
            </a:r>
          </a:p>
          <a:p>
            <a:pPr marL="457200" lvl="1" indent="0">
              <a:buNone/>
            </a:pPr>
            <a:endParaRPr lang="en-US" sz="2000" dirty="0" smtClean="0"/>
          </a:p>
          <a:p>
            <a:endParaRPr lang="en-US" sz="2400" dirty="0"/>
          </a:p>
        </p:txBody>
      </p:sp>
    </p:spTree>
    <p:extLst>
      <p:ext uri="{BB962C8B-B14F-4D97-AF65-F5344CB8AC3E}">
        <p14:creationId xmlns:p14="http://schemas.microsoft.com/office/powerpoint/2010/main" val="750751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376238"/>
            <a:ext cx="8229600" cy="1143000"/>
          </a:xfrm>
        </p:spPr>
        <p:txBody>
          <a:bodyPr>
            <a:normAutofit/>
          </a:bodyPr>
          <a:lstStyle/>
          <a:p>
            <a:r>
              <a:rPr lang="en-US" sz="3600" b="1" dirty="0" smtClean="0">
                <a:solidFill>
                  <a:srgbClr val="3D7499"/>
                </a:solidFill>
              </a:rPr>
              <a:t>Outline</a:t>
            </a:r>
            <a:endParaRPr lang="en-US" sz="3600" b="1" dirty="0">
              <a:solidFill>
                <a:srgbClr val="3D7499"/>
              </a:solidFill>
            </a:endParaRPr>
          </a:p>
        </p:txBody>
      </p:sp>
      <p:sp>
        <p:nvSpPr>
          <p:cNvPr id="3" name="Content Placeholder 2"/>
          <p:cNvSpPr>
            <a:spLocks noGrp="1"/>
          </p:cNvSpPr>
          <p:nvPr>
            <p:ph sz="quarter" idx="10"/>
          </p:nvPr>
        </p:nvSpPr>
        <p:spPr>
          <a:xfrm>
            <a:off x="365132" y="1924066"/>
            <a:ext cx="8689968" cy="4572000"/>
          </a:xfrm>
        </p:spPr>
        <p:txBody>
          <a:bodyPr>
            <a:normAutofit/>
          </a:bodyPr>
          <a:lstStyle/>
          <a:p>
            <a:r>
              <a:rPr lang="en-US" sz="2400" dirty="0" smtClean="0"/>
              <a:t>A Climate Data Record Program for NPP/NPOESS</a:t>
            </a:r>
          </a:p>
          <a:p>
            <a:r>
              <a:rPr lang="en-US" sz="2400" dirty="0"/>
              <a:t>The diverse and growing climate application community, its changing needs and expectations</a:t>
            </a:r>
          </a:p>
          <a:p>
            <a:r>
              <a:rPr lang="en-US" sz="2400" b="1" dirty="0" smtClean="0"/>
              <a:t>Meeting climate community product &amp; service needs</a:t>
            </a:r>
          </a:p>
          <a:p>
            <a:pPr marL="971550" lvl="1" indent="-514350">
              <a:buFont typeface="+mj-lt"/>
              <a:buAutoNum type="arabicPeriod"/>
            </a:pPr>
            <a:r>
              <a:rPr lang="en-US" sz="2000" dirty="0" smtClean="0"/>
              <a:t>Information vs. Data</a:t>
            </a:r>
          </a:p>
          <a:p>
            <a:pPr marL="971550" lvl="1" indent="-514350">
              <a:buFont typeface="+mj-lt"/>
              <a:buAutoNum type="arabicPeriod"/>
            </a:pPr>
            <a:r>
              <a:rPr lang="en-US" sz="2000" dirty="0" smtClean="0"/>
              <a:t>Ease </a:t>
            </a:r>
            <a:r>
              <a:rPr lang="en-US" sz="2000" dirty="0"/>
              <a:t>of </a:t>
            </a:r>
            <a:r>
              <a:rPr lang="en-US" sz="2000" dirty="0" smtClean="0"/>
              <a:t>access</a:t>
            </a:r>
            <a:endParaRPr lang="en-US" sz="2000" dirty="0"/>
          </a:p>
          <a:p>
            <a:pPr marL="971550" lvl="1" indent="-514350">
              <a:buFont typeface="+mj-lt"/>
              <a:buAutoNum type="arabicPeriod"/>
            </a:pPr>
            <a:r>
              <a:rPr lang="en-US" sz="2000" dirty="0" smtClean="0"/>
              <a:t>Latency</a:t>
            </a:r>
          </a:p>
          <a:p>
            <a:pPr marL="971550" lvl="1" indent="-514350">
              <a:buFont typeface="+mj-lt"/>
              <a:buAutoNum type="arabicPeriod"/>
            </a:pPr>
            <a:r>
              <a:rPr lang="en-US" sz="2000" dirty="0" smtClean="0"/>
              <a:t>Longevity</a:t>
            </a:r>
          </a:p>
          <a:p>
            <a:pPr marL="457200" lvl="1" indent="0">
              <a:buNone/>
            </a:pPr>
            <a:endParaRPr lang="en-US" sz="2000" dirty="0" smtClean="0"/>
          </a:p>
          <a:p>
            <a:endParaRPr lang="en-US" sz="2400" dirty="0"/>
          </a:p>
        </p:txBody>
      </p:sp>
    </p:spTree>
    <p:extLst>
      <p:ext uri="{BB962C8B-B14F-4D97-AF65-F5344CB8AC3E}">
        <p14:creationId xmlns:p14="http://schemas.microsoft.com/office/powerpoint/2010/main" val="1354133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838"/>
            <a:ext cx="8229600" cy="1143000"/>
          </a:xfrm>
        </p:spPr>
        <p:txBody>
          <a:bodyPr>
            <a:normAutofit fontScale="90000"/>
          </a:bodyPr>
          <a:lstStyle/>
          <a:p>
            <a:r>
              <a:rPr lang="en-US" sz="3600" b="1" dirty="0" smtClean="0">
                <a:solidFill>
                  <a:srgbClr val="3D7499"/>
                </a:solidFill>
              </a:rPr>
              <a:t>CDR Program: Refining Role Per Changing Needs</a:t>
            </a:r>
            <a:endParaRPr lang="en-US" sz="3600" b="1" dirty="0">
              <a:solidFill>
                <a:srgbClr val="3D7499"/>
              </a:solidFill>
            </a:endParaRPr>
          </a:p>
        </p:txBody>
      </p:sp>
      <p:sp>
        <p:nvSpPr>
          <p:cNvPr id="3" name="Content Placeholder 2"/>
          <p:cNvSpPr>
            <a:spLocks noGrp="1"/>
          </p:cNvSpPr>
          <p:nvPr>
            <p:ph sz="quarter" idx="10"/>
          </p:nvPr>
        </p:nvSpPr>
        <p:spPr>
          <a:xfrm>
            <a:off x="457200" y="1816100"/>
            <a:ext cx="8229600" cy="4572000"/>
          </a:xfrm>
        </p:spPr>
        <p:txBody>
          <a:bodyPr>
            <a:normAutofit fontScale="92500" lnSpcReduction="10000"/>
          </a:bodyPr>
          <a:lstStyle/>
          <a:p>
            <a:r>
              <a:rPr lang="en-US" sz="2000" dirty="0" smtClean="0"/>
              <a:t>“</a:t>
            </a:r>
            <a:r>
              <a:rPr lang="en-US" sz="2000" dirty="0"/>
              <a:t>The Secretary of Commerce, through the NOAA Administrator, will also process long time-series data from these [satellite observations for monitoring and predicting weather] for reanalysis and modeling to better understand seasonal to decadal climate trends.”</a:t>
            </a:r>
          </a:p>
          <a:p>
            <a:pPr lvl="1"/>
            <a:r>
              <a:rPr lang="en-US" sz="1800" i="1" dirty="0"/>
              <a:t>Civil Plan for Earth Observations,</a:t>
            </a:r>
            <a:r>
              <a:rPr lang="en-US" sz="1800" dirty="0"/>
              <a:t> OSTP, July 2014</a:t>
            </a:r>
          </a:p>
          <a:p>
            <a:endParaRPr lang="en-US" sz="2000" dirty="0" smtClean="0"/>
          </a:p>
          <a:p>
            <a:r>
              <a:rPr lang="en-US" sz="2000" dirty="0" smtClean="0"/>
              <a:t>NOAA is a </a:t>
            </a:r>
            <a:r>
              <a:rPr lang="en-US" sz="2000" b="1" dirty="0" smtClean="0"/>
              <a:t>science-based services </a:t>
            </a:r>
            <a:r>
              <a:rPr lang="en-US" sz="2000" dirty="0" smtClean="0"/>
              <a:t>agency</a:t>
            </a:r>
          </a:p>
          <a:p>
            <a:pPr lvl="1"/>
            <a:r>
              <a:rPr lang="en-US" sz="1600" dirty="0" smtClean="0"/>
              <a:t>“Use-inspired”:  Products and services are developed in response to user needs</a:t>
            </a:r>
          </a:p>
          <a:p>
            <a:pPr lvl="1"/>
            <a:r>
              <a:rPr lang="en-US" sz="1600" dirty="0" smtClean="0"/>
              <a:t>Research-driven development is primarily elsewhere</a:t>
            </a:r>
          </a:p>
          <a:p>
            <a:pPr marL="457200" lvl="1" indent="0">
              <a:buNone/>
            </a:pPr>
            <a:endParaRPr lang="en-US" sz="1600" dirty="0" smtClean="0"/>
          </a:p>
          <a:p>
            <a:r>
              <a:rPr lang="en-US" sz="2100" dirty="0" smtClean="0"/>
              <a:t>Example:  Climate </a:t>
            </a:r>
            <a:r>
              <a:rPr lang="en-US" sz="2100" dirty="0"/>
              <a:t>Information Responding to User Needs (CIRUN) </a:t>
            </a:r>
            <a:r>
              <a:rPr lang="en-US" sz="2100" dirty="0" smtClean="0"/>
              <a:t>Roundtable</a:t>
            </a:r>
            <a:endParaRPr lang="en-US" sz="2100" dirty="0"/>
          </a:p>
          <a:p>
            <a:pPr lvl="1"/>
            <a:r>
              <a:rPr lang="en-US" sz="1900" dirty="0" smtClean="0"/>
              <a:t>“Can </a:t>
            </a:r>
            <a:r>
              <a:rPr lang="en-US" sz="1900" dirty="0"/>
              <a:t>we get consistent data series on average and extreme events (e.g., that disrupt business operations) so that current trends in climate can be established? [Want] to </a:t>
            </a:r>
            <a:r>
              <a:rPr lang="en-US" sz="1900" dirty="0" smtClean="0"/>
              <a:t>inter-compare </a:t>
            </a:r>
            <a:r>
              <a:rPr lang="en-US" sz="1900" dirty="0"/>
              <a:t>locations (state, city) and changes … through time</a:t>
            </a:r>
            <a:r>
              <a:rPr lang="en-US" sz="1900" dirty="0" smtClean="0"/>
              <a:t>.”</a:t>
            </a:r>
            <a:endParaRPr lang="en-US" sz="1900" dirty="0"/>
          </a:p>
          <a:p>
            <a:pPr marL="0" indent="0">
              <a:buNone/>
            </a:pPr>
            <a:endParaRPr lang="en-US" sz="1900" dirty="0"/>
          </a:p>
          <a:p>
            <a:endParaRPr lang="en-US" sz="2200" dirty="0"/>
          </a:p>
        </p:txBody>
      </p:sp>
    </p:spTree>
    <p:extLst>
      <p:ext uri="{BB962C8B-B14F-4D97-AF65-F5344CB8AC3E}">
        <p14:creationId xmlns:p14="http://schemas.microsoft.com/office/powerpoint/2010/main" val="3917886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376238"/>
            <a:ext cx="8229600" cy="1143000"/>
          </a:xfrm>
        </p:spPr>
        <p:txBody>
          <a:bodyPr>
            <a:normAutofit/>
          </a:bodyPr>
          <a:lstStyle/>
          <a:p>
            <a:r>
              <a:rPr lang="en-US" sz="3600" b="1" dirty="0" smtClean="0">
                <a:solidFill>
                  <a:srgbClr val="3D7499"/>
                </a:solidFill>
              </a:rPr>
              <a:t>Outline</a:t>
            </a:r>
            <a:endParaRPr lang="en-US" sz="3600" b="1" dirty="0">
              <a:solidFill>
                <a:srgbClr val="3D7499"/>
              </a:solidFill>
            </a:endParaRPr>
          </a:p>
        </p:txBody>
      </p:sp>
      <p:sp>
        <p:nvSpPr>
          <p:cNvPr id="3" name="Content Placeholder 2"/>
          <p:cNvSpPr>
            <a:spLocks noGrp="1"/>
          </p:cNvSpPr>
          <p:nvPr>
            <p:ph sz="quarter" idx="10"/>
          </p:nvPr>
        </p:nvSpPr>
        <p:spPr>
          <a:xfrm>
            <a:off x="365132" y="1924066"/>
            <a:ext cx="8689968" cy="4572000"/>
          </a:xfrm>
        </p:spPr>
        <p:txBody>
          <a:bodyPr>
            <a:normAutofit/>
          </a:bodyPr>
          <a:lstStyle/>
          <a:p>
            <a:r>
              <a:rPr lang="en-US" sz="2400" dirty="0" smtClean="0"/>
              <a:t>A Climate Data Record Program for NPP/NPOESS</a:t>
            </a:r>
          </a:p>
          <a:p>
            <a:r>
              <a:rPr lang="en-US" sz="2400" dirty="0"/>
              <a:t>The diverse and growing climate application community, its changing needs and expectations</a:t>
            </a:r>
          </a:p>
          <a:p>
            <a:r>
              <a:rPr lang="en-US" sz="2400" dirty="0" smtClean="0"/>
              <a:t>Meeting climate community product &amp; service needs</a:t>
            </a:r>
          </a:p>
          <a:p>
            <a:pPr marL="971550" lvl="1" indent="-514350">
              <a:buFont typeface="+mj-lt"/>
              <a:buAutoNum type="arabicPeriod"/>
            </a:pPr>
            <a:r>
              <a:rPr lang="en-US" sz="2000" b="1" dirty="0" smtClean="0"/>
              <a:t>Information vs. Data</a:t>
            </a:r>
          </a:p>
          <a:p>
            <a:pPr marL="971550" lvl="1" indent="-514350">
              <a:buFont typeface="+mj-lt"/>
              <a:buAutoNum type="arabicPeriod"/>
            </a:pPr>
            <a:r>
              <a:rPr lang="en-US" sz="2000" dirty="0" smtClean="0"/>
              <a:t>Ease </a:t>
            </a:r>
            <a:r>
              <a:rPr lang="en-US" sz="2000" dirty="0"/>
              <a:t>of </a:t>
            </a:r>
            <a:r>
              <a:rPr lang="en-US" sz="2000" dirty="0" smtClean="0"/>
              <a:t>access</a:t>
            </a:r>
            <a:endParaRPr lang="en-US" sz="2000" dirty="0"/>
          </a:p>
          <a:p>
            <a:pPr marL="971550" lvl="1" indent="-514350">
              <a:buFont typeface="+mj-lt"/>
              <a:buAutoNum type="arabicPeriod"/>
            </a:pPr>
            <a:r>
              <a:rPr lang="en-US" sz="2000" dirty="0" smtClean="0"/>
              <a:t>Latency</a:t>
            </a:r>
          </a:p>
          <a:p>
            <a:pPr marL="971550" lvl="1" indent="-514350">
              <a:buFont typeface="+mj-lt"/>
              <a:buAutoNum type="arabicPeriod"/>
            </a:pPr>
            <a:r>
              <a:rPr lang="en-US" sz="2000" dirty="0" smtClean="0"/>
              <a:t>Longevity</a:t>
            </a:r>
          </a:p>
          <a:p>
            <a:pPr marL="457200" lvl="1" indent="0">
              <a:buNone/>
            </a:pPr>
            <a:endParaRPr lang="en-US" sz="2000" dirty="0" smtClean="0"/>
          </a:p>
          <a:p>
            <a:endParaRPr lang="en-US" sz="2400" dirty="0"/>
          </a:p>
        </p:txBody>
      </p:sp>
    </p:spTree>
    <p:extLst>
      <p:ext uri="{BB962C8B-B14F-4D97-AF65-F5344CB8AC3E}">
        <p14:creationId xmlns:p14="http://schemas.microsoft.com/office/powerpoint/2010/main" val="1354133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p:cNvSpPr>
            <a:spLocks noGrp="1"/>
          </p:cNvSpPr>
          <p:nvPr>
            <p:ph type="ctrTitle"/>
          </p:nvPr>
        </p:nvSpPr>
        <p:spPr>
          <a:xfrm>
            <a:off x="0" y="579751"/>
            <a:ext cx="9144000" cy="878957"/>
          </a:xfrm>
        </p:spPr>
        <p:txBody>
          <a:bodyPr anchor="t">
            <a:noAutofit/>
          </a:bodyPr>
          <a:lstStyle/>
          <a:p>
            <a:r>
              <a:rPr lang="en-US" sz="4000" b="1" dirty="0" smtClean="0"/>
              <a:t>Use-Inspired Products </a:t>
            </a:r>
            <a:r>
              <a:rPr lang="en-US" sz="4000" b="1" dirty="0" smtClean="0">
                <a:sym typeface="Wingdings" panose="05000000000000000000" pitchFamily="2" charset="2"/>
              </a:rPr>
              <a:t> </a:t>
            </a:r>
            <a:r>
              <a:rPr lang="en-US" sz="4000" b="1" dirty="0" smtClean="0"/>
              <a:t>User Engagement</a:t>
            </a:r>
            <a:endParaRPr lang="en-US" sz="40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745" y="1885937"/>
            <a:ext cx="7567705" cy="4329124"/>
          </a:xfrm>
          <a:prstGeom prst="rect">
            <a:avLst/>
          </a:prstGeom>
        </p:spPr>
      </p:pic>
    </p:spTree>
    <p:extLst>
      <p:ext uri="{BB962C8B-B14F-4D97-AF65-F5344CB8AC3E}">
        <p14:creationId xmlns:p14="http://schemas.microsoft.com/office/powerpoint/2010/main" val="31763424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0394"/>
            <a:ext cx="8229600" cy="632701"/>
          </a:xfrm>
        </p:spPr>
        <p:txBody>
          <a:bodyPr>
            <a:normAutofit fontScale="90000"/>
          </a:bodyPr>
          <a:lstStyle/>
          <a:p>
            <a:pPr algn="ctr"/>
            <a:r>
              <a:rPr lang="en-US" b="1" dirty="0" smtClean="0"/>
              <a:t>From Records…</a:t>
            </a:r>
            <a:endParaRPr lang="en-US" sz="3600" dirty="0"/>
          </a:p>
        </p:txBody>
      </p:sp>
      <p:sp>
        <p:nvSpPr>
          <p:cNvPr id="12" name="Left Arrow 11"/>
          <p:cNvSpPr/>
          <p:nvPr/>
        </p:nvSpPr>
        <p:spPr bwMode="auto">
          <a:xfrm rot="10800000">
            <a:off x="4133285" y="2705054"/>
            <a:ext cx="666970" cy="446908"/>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243388" rtl="0" fontAlgn="base">
              <a:spcBef>
                <a:spcPct val="0"/>
              </a:spcBef>
              <a:spcAft>
                <a:spcPct val="0"/>
              </a:spcAft>
              <a:defRPr sz="8300" kern="1200">
                <a:solidFill>
                  <a:schemeClr val="lt1"/>
                </a:solidFill>
                <a:latin typeface="+mn-lt"/>
                <a:ea typeface="+mn-ea"/>
                <a:cs typeface="+mn-cs"/>
              </a:defRPr>
            </a:lvl1pPr>
            <a:lvl2pPr marL="2120900" indent="-1679575" algn="l" defTabSz="4243388" rtl="0" fontAlgn="base">
              <a:spcBef>
                <a:spcPct val="0"/>
              </a:spcBef>
              <a:spcAft>
                <a:spcPct val="0"/>
              </a:spcAft>
              <a:defRPr sz="8300" kern="1200">
                <a:solidFill>
                  <a:schemeClr val="lt1"/>
                </a:solidFill>
                <a:latin typeface="+mn-lt"/>
                <a:ea typeface="+mn-ea"/>
                <a:cs typeface="+mn-cs"/>
              </a:defRPr>
            </a:lvl2pPr>
            <a:lvl3pPr marL="4243388" indent="-3359150" algn="l" defTabSz="4243388" rtl="0" fontAlgn="base">
              <a:spcBef>
                <a:spcPct val="0"/>
              </a:spcBef>
              <a:spcAft>
                <a:spcPct val="0"/>
              </a:spcAft>
              <a:defRPr sz="8300" kern="1200">
                <a:solidFill>
                  <a:schemeClr val="lt1"/>
                </a:solidFill>
                <a:latin typeface="+mn-lt"/>
                <a:ea typeface="+mn-ea"/>
                <a:cs typeface="+mn-cs"/>
              </a:defRPr>
            </a:lvl3pPr>
            <a:lvl4pPr marL="6367463" indent="-5040313" algn="l" defTabSz="4243388" rtl="0" fontAlgn="base">
              <a:spcBef>
                <a:spcPct val="0"/>
              </a:spcBef>
              <a:spcAft>
                <a:spcPct val="0"/>
              </a:spcAft>
              <a:defRPr sz="8300" kern="1200">
                <a:solidFill>
                  <a:schemeClr val="lt1"/>
                </a:solidFill>
                <a:latin typeface="+mn-lt"/>
                <a:ea typeface="+mn-ea"/>
                <a:cs typeface="+mn-cs"/>
              </a:defRPr>
            </a:lvl4pPr>
            <a:lvl5pPr marL="8489950" indent="-6719888" algn="l" defTabSz="4243388" rtl="0" fontAlgn="base">
              <a:spcBef>
                <a:spcPct val="0"/>
              </a:spcBef>
              <a:spcAft>
                <a:spcPct val="0"/>
              </a:spcAft>
              <a:defRPr sz="8300" kern="1200">
                <a:solidFill>
                  <a:schemeClr val="lt1"/>
                </a:solidFill>
                <a:latin typeface="+mn-lt"/>
                <a:ea typeface="+mn-ea"/>
                <a:cs typeface="+mn-cs"/>
              </a:defRPr>
            </a:lvl5pPr>
            <a:lvl6pPr marL="2286000" algn="l" defTabSz="914400" rtl="0" eaLnBrk="1" latinLnBrk="0" hangingPunct="1">
              <a:defRPr sz="8300" kern="1200">
                <a:solidFill>
                  <a:schemeClr val="lt1"/>
                </a:solidFill>
                <a:latin typeface="+mn-lt"/>
                <a:ea typeface="+mn-ea"/>
                <a:cs typeface="+mn-cs"/>
              </a:defRPr>
            </a:lvl6pPr>
            <a:lvl7pPr marL="2743200" algn="l" defTabSz="914400" rtl="0" eaLnBrk="1" latinLnBrk="0" hangingPunct="1">
              <a:defRPr sz="8300" kern="1200">
                <a:solidFill>
                  <a:schemeClr val="lt1"/>
                </a:solidFill>
                <a:latin typeface="+mn-lt"/>
                <a:ea typeface="+mn-ea"/>
                <a:cs typeface="+mn-cs"/>
              </a:defRPr>
            </a:lvl7pPr>
            <a:lvl8pPr marL="3200400" algn="l" defTabSz="914400" rtl="0" eaLnBrk="1" latinLnBrk="0" hangingPunct="1">
              <a:defRPr sz="8300" kern="1200">
                <a:solidFill>
                  <a:schemeClr val="lt1"/>
                </a:solidFill>
                <a:latin typeface="+mn-lt"/>
                <a:ea typeface="+mn-ea"/>
                <a:cs typeface="+mn-cs"/>
              </a:defRPr>
            </a:lvl8pPr>
            <a:lvl9pPr marL="3657600" algn="l" defTabSz="914400" rtl="0" eaLnBrk="1" latinLnBrk="0" hangingPunct="1">
              <a:defRPr sz="8300" kern="1200">
                <a:solidFill>
                  <a:schemeClr val="lt1"/>
                </a:solidFill>
                <a:latin typeface="+mn-lt"/>
                <a:ea typeface="+mn-ea"/>
                <a:cs typeface="+mn-cs"/>
              </a:defRPr>
            </a:lvl9pPr>
          </a:lstStyle>
          <a:p>
            <a:pPr algn="ctr">
              <a:defRPr/>
            </a:pPr>
            <a:endParaRPr lang="en-US" b="1">
              <a:solidFill>
                <a:prstClr val="white"/>
              </a:solidFill>
            </a:endParaRPr>
          </a:p>
        </p:txBody>
      </p:sp>
      <p:grpSp>
        <p:nvGrpSpPr>
          <p:cNvPr id="13" name="Group 12"/>
          <p:cNvGrpSpPr>
            <a:grpSpLocks/>
          </p:cNvGrpSpPr>
          <p:nvPr/>
        </p:nvGrpSpPr>
        <p:grpSpPr bwMode="auto">
          <a:xfrm>
            <a:off x="395730" y="1223095"/>
            <a:ext cx="3504545" cy="2641905"/>
            <a:chOff x="788776" y="41081434"/>
            <a:chExt cx="4008517" cy="3322656"/>
          </a:xfrm>
        </p:grpSpPr>
        <p:pic>
          <p:nvPicPr>
            <p:cNvPr id="23" name="Picture 22"/>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rot="5400000">
              <a:off x="1391619" y="40998416"/>
              <a:ext cx="2802831" cy="400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2"/>
            <p:cNvSpPr txBox="1">
              <a:spLocks noChangeArrowheads="1"/>
            </p:cNvSpPr>
            <p:nvPr/>
          </p:nvSpPr>
          <p:spPr bwMode="auto">
            <a:xfrm>
              <a:off x="2199448" y="41081434"/>
              <a:ext cx="211296" cy="58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defTabSz="4243388" rtl="0" fontAlgn="base">
                <a:spcBef>
                  <a:spcPct val="0"/>
                </a:spcBef>
                <a:spcAft>
                  <a:spcPct val="0"/>
                </a:spcAft>
                <a:defRPr sz="8300" kern="1200">
                  <a:solidFill>
                    <a:schemeClr val="tx1"/>
                  </a:solidFill>
                  <a:latin typeface="Calibri" pitchFamily="34" charset="0"/>
                  <a:ea typeface="+mn-ea"/>
                  <a:cs typeface="Arial" charset="0"/>
                </a:defRPr>
              </a:lvl1pPr>
              <a:lvl2pPr marL="2120900" indent="-1679575" algn="l" defTabSz="4243388" rtl="0" fontAlgn="base">
                <a:spcBef>
                  <a:spcPct val="0"/>
                </a:spcBef>
                <a:spcAft>
                  <a:spcPct val="0"/>
                </a:spcAft>
                <a:defRPr sz="8300" kern="1200">
                  <a:solidFill>
                    <a:schemeClr val="tx1"/>
                  </a:solidFill>
                  <a:latin typeface="Calibri" pitchFamily="34" charset="0"/>
                  <a:ea typeface="+mn-ea"/>
                  <a:cs typeface="Arial" charset="0"/>
                </a:defRPr>
              </a:lvl2pPr>
              <a:lvl3pPr marL="4243388" indent="-3359150" algn="l" defTabSz="4243388" rtl="0" fontAlgn="base">
                <a:spcBef>
                  <a:spcPct val="0"/>
                </a:spcBef>
                <a:spcAft>
                  <a:spcPct val="0"/>
                </a:spcAft>
                <a:defRPr sz="8300" kern="1200">
                  <a:solidFill>
                    <a:schemeClr val="tx1"/>
                  </a:solidFill>
                  <a:latin typeface="Calibri" pitchFamily="34" charset="0"/>
                  <a:ea typeface="+mn-ea"/>
                  <a:cs typeface="Arial" charset="0"/>
                </a:defRPr>
              </a:lvl3pPr>
              <a:lvl4pPr marL="6367463" indent="-5040313" algn="l" defTabSz="4243388" rtl="0" fontAlgn="base">
                <a:spcBef>
                  <a:spcPct val="0"/>
                </a:spcBef>
                <a:spcAft>
                  <a:spcPct val="0"/>
                </a:spcAft>
                <a:defRPr sz="8300" kern="1200">
                  <a:solidFill>
                    <a:schemeClr val="tx1"/>
                  </a:solidFill>
                  <a:latin typeface="Calibri" pitchFamily="34" charset="0"/>
                  <a:ea typeface="+mn-ea"/>
                  <a:cs typeface="Arial" charset="0"/>
                </a:defRPr>
              </a:lvl4pPr>
              <a:lvl5pPr marL="8489950" indent="-6719888" algn="l" defTabSz="4243388" rtl="0" fontAlgn="base">
                <a:spcBef>
                  <a:spcPct val="0"/>
                </a:spcBef>
                <a:spcAft>
                  <a:spcPct val="0"/>
                </a:spcAft>
                <a:defRPr sz="8300" kern="1200">
                  <a:solidFill>
                    <a:schemeClr val="tx1"/>
                  </a:solidFill>
                  <a:latin typeface="Calibri" pitchFamily="34" charset="0"/>
                  <a:ea typeface="+mn-ea"/>
                  <a:cs typeface="Arial" charset="0"/>
                </a:defRPr>
              </a:lvl5pPr>
              <a:lvl6pPr marL="2286000" algn="l" defTabSz="914400" rtl="0" eaLnBrk="1" latinLnBrk="0" hangingPunct="1">
                <a:defRPr sz="8300" kern="1200">
                  <a:solidFill>
                    <a:schemeClr val="tx1"/>
                  </a:solidFill>
                  <a:latin typeface="Calibri" pitchFamily="34" charset="0"/>
                  <a:ea typeface="+mn-ea"/>
                  <a:cs typeface="Arial" charset="0"/>
                </a:defRPr>
              </a:lvl6pPr>
              <a:lvl7pPr marL="2743200" algn="l" defTabSz="914400" rtl="0" eaLnBrk="1" latinLnBrk="0" hangingPunct="1">
                <a:defRPr sz="8300" kern="1200">
                  <a:solidFill>
                    <a:schemeClr val="tx1"/>
                  </a:solidFill>
                  <a:latin typeface="Calibri" pitchFamily="34" charset="0"/>
                  <a:ea typeface="+mn-ea"/>
                  <a:cs typeface="Arial" charset="0"/>
                </a:defRPr>
              </a:lvl7pPr>
              <a:lvl8pPr marL="3200400" algn="l" defTabSz="914400" rtl="0" eaLnBrk="1" latinLnBrk="0" hangingPunct="1">
                <a:defRPr sz="8300" kern="1200">
                  <a:solidFill>
                    <a:schemeClr val="tx1"/>
                  </a:solidFill>
                  <a:latin typeface="Calibri" pitchFamily="34" charset="0"/>
                  <a:ea typeface="+mn-ea"/>
                  <a:cs typeface="Arial" charset="0"/>
                </a:defRPr>
              </a:lvl8pPr>
              <a:lvl9pPr marL="3657600" algn="l" defTabSz="914400" rtl="0" eaLnBrk="1" latinLnBrk="0" hangingPunct="1">
                <a:defRPr sz="8300" kern="1200">
                  <a:solidFill>
                    <a:schemeClr val="tx1"/>
                  </a:solidFill>
                  <a:latin typeface="Calibri" pitchFamily="34" charset="0"/>
                  <a:ea typeface="+mn-ea"/>
                  <a:cs typeface="Arial" charset="0"/>
                </a:defRPr>
              </a:lvl9pPr>
            </a:lstStyle>
            <a:p>
              <a:endParaRPr lang="en-US" altLang="en-US" sz="2400" b="1" dirty="0">
                <a:solidFill>
                  <a:prstClr val="black"/>
                </a:solidFill>
              </a:endParaRPr>
            </a:p>
          </p:txBody>
        </p:sp>
      </p:grpSp>
      <p:grpSp>
        <p:nvGrpSpPr>
          <p:cNvPr id="16" name="Group 15"/>
          <p:cNvGrpSpPr>
            <a:grpSpLocks/>
          </p:cNvGrpSpPr>
          <p:nvPr/>
        </p:nvGrpSpPr>
        <p:grpSpPr bwMode="auto">
          <a:xfrm>
            <a:off x="4964129" y="1314282"/>
            <a:ext cx="3591186" cy="2555743"/>
            <a:chOff x="6600147" y="45002838"/>
            <a:chExt cx="4107617" cy="3214292"/>
          </a:xfrm>
        </p:grpSpPr>
        <p:pic>
          <p:nvPicPr>
            <p:cNvPr id="17" name="Picture 16"/>
            <p:cNvPicPr>
              <a:picLocks noChangeAspect="1"/>
            </p:cNvPicPr>
            <p:nvPr/>
          </p:nvPicPr>
          <p:blipFill>
            <a:blip r:embed="rId3" cstate="email">
              <a:extLst>
                <a:ext uri="{28A0092B-C50C-407E-A947-70E740481C1C}">
                  <a14:useLocalDpi xmlns:a14="http://schemas.microsoft.com/office/drawing/2010/main" val="0"/>
                </a:ext>
              </a:extLst>
            </a:blip>
            <a:srcRect l="-2" r="16759"/>
            <a:stretch>
              <a:fillRect/>
            </a:stretch>
          </p:blipFill>
          <p:spPr bwMode="auto">
            <a:xfrm rot="5400000">
              <a:off x="7252540" y="44761906"/>
              <a:ext cx="2802831" cy="410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53"/>
            <p:cNvSpPr txBox="1">
              <a:spLocks noChangeArrowheads="1"/>
            </p:cNvSpPr>
            <p:nvPr/>
          </p:nvSpPr>
          <p:spPr bwMode="auto">
            <a:xfrm>
              <a:off x="8284511" y="45002838"/>
              <a:ext cx="211296" cy="58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defTabSz="4243388" rtl="0" fontAlgn="base">
                <a:spcBef>
                  <a:spcPct val="0"/>
                </a:spcBef>
                <a:spcAft>
                  <a:spcPct val="0"/>
                </a:spcAft>
                <a:defRPr sz="8300" kern="1200">
                  <a:solidFill>
                    <a:schemeClr val="tx1"/>
                  </a:solidFill>
                  <a:latin typeface="Calibri" pitchFamily="34" charset="0"/>
                  <a:ea typeface="+mn-ea"/>
                  <a:cs typeface="Arial" charset="0"/>
                </a:defRPr>
              </a:lvl1pPr>
              <a:lvl2pPr marL="2120900" indent="-1679575" algn="l" defTabSz="4243388" rtl="0" fontAlgn="base">
                <a:spcBef>
                  <a:spcPct val="0"/>
                </a:spcBef>
                <a:spcAft>
                  <a:spcPct val="0"/>
                </a:spcAft>
                <a:defRPr sz="8300" kern="1200">
                  <a:solidFill>
                    <a:schemeClr val="tx1"/>
                  </a:solidFill>
                  <a:latin typeface="Calibri" pitchFamily="34" charset="0"/>
                  <a:ea typeface="+mn-ea"/>
                  <a:cs typeface="Arial" charset="0"/>
                </a:defRPr>
              </a:lvl2pPr>
              <a:lvl3pPr marL="4243388" indent="-3359150" algn="l" defTabSz="4243388" rtl="0" fontAlgn="base">
                <a:spcBef>
                  <a:spcPct val="0"/>
                </a:spcBef>
                <a:spcAft>
                  <a:spcPct val="0"/>
                </a:spcAft>
                <a:defRPr sz="8300" kern="1200">
                  <a:solidFill>
                    <a:schemeClr val="tx1"/>
                  </a:solidFill>
                  <a:latin typeface="Calibri" pitchFamily="34" charset="0"/>
                  <a:ea typeface="+mn-ea"/>
                  <a:cs typeface="Arial" charset="0"/>
                </a:defRPr>
              </a:lvl3pPr>
              <a:lvl4pPr marL="6367463" indent="-5040313" algn="l" defTabSz="4243388" rtl="0" fontAlgn="base">
                <a:spcBef>
                  <a:spcPct val="0"/>
                </a:spcBef>
                <a:spcAft>
                  <a:spcPct val="0"/>
                </a:spcAft>
                <a:defRPr sz="8300" kern="1200">
                  <a:solidFill>
                    <a:schemeClr val="tx1"/>
                  </a:solidFill>
                  <a:latin typeface="Calibri" pitchFamily="34" charset="0"/>
                  <a:ea typeface="+mn-ea"/>
                  <a:cs typeface="Arial" charset="0"/>
                </a:defRPr>
              </a:lvl4pPr>
              <a:lvl5pPr marL="8489950" indent="-6719888" algn="l" defTabSz="4243388" rtl="0" fontAlgn="base">
                <a:spcBef>
                  <a:spcPct val="0"/>
                </a:spcBef>
                <a:spcAft>
                  <a:spcPct val="0"/>
                </a:spcAft>
                <a:defRPr sz="8300" kern="1200">
                  <a:solidFill>
                    <a:schemeClr val="tx1"/>
                  </a:solidFill>
                  <a:latin typeface="Calibri" pitchFamily="34" charset="0"/>
                  <a:ea typeface="+mn-ea"/>
                  <a:cs typeface="Arial" charset="0"/>
                </a:defRPr>
              </a:lvl5pPr>
              <a:lvl6pPr marL="2286000" algn="l" defTabSz="914400" rtl="0" eaLnBrk="1" latinLnBrk="0" hangingPunct="1">
                <a:defRPr sz="8300" kern="1200">
                  <a:solidFill>
                    <a:schemeClr val="tx1"/>
                  </a:solidFill>
                  <a:latin typeface="Calibri" pitchFamily="34" charset="0"/>
                  <a:ea typeface="+mn-ea"/>
                  <a:cs typeface="Arial" charset="0"/>
                </a:defRPr>
              </a:lvl6pPr>
              <a:lvl7pPr marL="2743200" algn="l" defTabSz="914400" rtl="0" eaLnBrk="1" latinLnBrk="0" hangingPunct="1">
                <a:defRPr sz="8300" kern="1200">
                  <a:solidFill>
                    <a:schemeClr val="tx1"/>
                  </a:solidFill>
                  <a:latin typeface="Calibri" pitchFamily="34" charset="0"/>
                  <a:ea typeface="+mn-ea"/>
                  <a:cs typeface="Arial" charset="0"/>
                </a:defRPr>
              </a:lvl7pPr>
              <a:lvl8pPr marL="3200400" algn="l" defTabSz="914400" rtl="0" eaLnBrk="1" latinLnBrk="0" hangingPunct="1">
                <a:defRPr sz="8300" kern="1200">
                  <a:solidFill>
                    <a:schemeClr val="tx1"/>
                  </a:solidFill>
                  <a:latin typeface="Calibri" pitchFamily="34" charset="0"/>
                  <a:ea typeface="+mn-ea"/>
                  <a:cs typeface="Arial" charset="0"/>
                </a:defRPr>
              </a:lvl8pPr>
              <a:lvl9pPr marL="3657600" algn="l" defTabSz="914400" rtl="0" eaLnBrk="1" latinLnBrk="0" hangingPunct="1">
                <a:defRPr sz="8300" kern="1200">
                  <a:solidFill>
                    <a:schemeClr val="tx1"/>
                  </a:solidFill>
                  <a:latin typeface="Calibri" pitchFamily="34" charset="0"/>
                  <a:ea typeface="+mn-ea"/>
                  <a:cs typeface="Arial" charset="0"/>
                </a:defRPr>
              </a:lvl9pPr>
            </a:lstStyle>
            <a:p>
              <a:endParaRPr lang="en-US" altLang="en-US" sz="2400" b="1" dirty="0">
                <a:solidFill>
                  <a:prstClr val="black"/>
                </a:solidFill>
              </a:endParaRPr>
            </a:p>
          </p:txBody>
        </p:sp>
      </p:grpSp>
      <p:sp>
        <p:nvSpPr>
          <p:cNvPr id="5" name="TextBox 4"/>
          <p:cNvSpPr txBox="1"/>
          <p:nvPr/>
        </p:nvSpPr>
        <p:spPr>
          <a:xfrm>
            <a:off x="457200" y="3917352"/>
            <a:ext cx="3322961" cy="369332"/>
          </a:xfrm>
          <a:prstGeom prst="rect">
            <a:avLst/>
          </a:prstGeom>
          <a:noFill/>
        </p:spPr>
        <p:txBody>
          <a:bodyPr wrap="none" rtlCol="0">
            <a:spAutoFit/>
          </a:bodyPr>
          <a:lstStyle/>
          <a:p>
            <a:r>
              <a:rPr lang="en-US" dirty="0" smtClean="0"/>
              <a:t>Homogenized AVHRR Reflectance</a:t>
            </a:r>
          </a:p>
        </p:txBody>
      </p:sp>
      <p:sp>
        <p:nvSpPr>
          <p:cNvPr id="25" name="TextBox 24"/>
          <p:cNvSpPr txBox="1"/>
          <p:nvPr/>
        </p:nvSpPr>
        <p:spPr>
          <a:xfrm>
            <a:off x="5162144" y="3917352"/>
            <a:ext cx="3200300" cy="369332"/>
          </a:xfrm>
          <a:prstGeom prst="rect">
            <a:avLst/>
          </a:prstGeom>
          <a:noFill/>
        </p:spPr>
        <p:txBody>
          <a:bodyPr wrap="none" rtlCol="0">
            <a:spAutoFit/>
          </a:bodyPr>
          <a:lstStyle/>
          <a:p>
            <a:r>
              <a:rPr lang="en-US" dirty="0" smtClean="0"/>
              <a:t>Homogenized Aerosol Thickness</a:t>
            </a:r>
          </a:p>
        </p:txBody>
      </p:sp>
    </p:spTree>
    <p:extLst>
      <p:ext uri="{BB962C8B-B14F-4D97-AF65-F5344CB8AC3E}">
        <p14:creationId xmlns:p14="http://schemas.microsoft.com/office/powerpoint/2010/main" val="397968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0394"/>
            <a:ext cx="8229600" cy="632701"/>
          </a:xfrm>
        </p:spPr>
        <p:txBody>
          <a:bodyPr>
            <a:normAutofit fontScale="90000"/>
          </a:bodyPr>
          <a:lstStyle/>
          <a:p>
            <a:pPr algn="ctr"/>
            <a:r>
              <a:rPr lang="en-US" b="1" dirty="0" smtClean="0"/>
              <a:t>From Records to Information</a:t>
            </a:r>
            <a:endParaRPr lang="en-US" sz="3600" dirty="0"/>
          </a:p>
        </p:txBody>
      </p:sp>
      <p:sp>
        <p:nvSpPr>
          <p:cNvPr id="11" name="Down Arrow 10"/>
          <p:cNvSpPr/>
          <p:nvPr/>
        </p:nvSpPr>
        <p:spPr bwMode="auto">
          <a:xfrm>
            <a:off x="3194507" y="4727621"/>
            <a:ext cx="452878" cy="425193"/>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243388" rtl="0" fontAlgn="base">
              <a:spcBef>
                <a:spcPct val="0"/>
              </a:spcBef>
              <a:spcAft>
                <a:spcPct val="0"/>
              </a:spcAft>
              <a:defRPr sz="8300" kern="1200">
                <a:solidFill>
                  <a:schemeClr val="lt1"/>
                </a:solidFill>
                <a:latin typeface="+mn-lt"/>
                <a:ea typeface="+mn-ea"/>
                <a:cs typeface="+mn-cs"/>
              </a:defRPr>
            </a:lvl1pPr>
            <a:lvl2pPr marL="2120900" indent="-1679575" algn="l" defTabSz="4243388" rtl="0" fontAlgn="base">
              <a:spcBef>
                <a:spcPct val="0"/>
              </a:spcBef>
              <a:spcAft>
                <a:spcPct val="0"/>
              </a:spcAft>
              <a:defRPr sz="8300" kern="1200">
                <a:solidFill>
                  <a:schemeClr val="lt1"/>
                </a:solidFill>
                <a:latin typeface="+mn-lt"/>
                <a:ea typeface="+mn-ea"/>
                <a:cs typeface="+mn-cs"/>
              </a:defRPr>
            </a:lvl2pPr>
            <a:lvl3pPr marL="4243388" indent="-3359150" algn="l" defTabSz="4243388" rtl="0" fontAlgn="base">
              <a:spcBef>
                <a:spcPct val="0"/>
              </a:spcBef>
              <a:spcAft>
                <a:spcPct val="0"/>
              </a:spcAft>
              <a:defRPr sz="8300" kern="1200">
                <a:solidFill>
                  <a:schemeClr val="lt1"/>
                </a:solidFill>
                <a:latin typeface="+mn-lt"/>
                <a:ea typeface="+mn-ea"/>
                <a:cs typeface="+mn-cs"/>
              </a:defRPr>
            </a:lvl3pPr>
            <a:lvl4pPr marL="6367463" indent="-5040313" algn="l" defTabSz="4243388" rtl="0" fontAlgn="base">
              <a:spcBef>
                <a:spcPct val="0"/>
              </a:spcBef>
              <a:spcAft>
                <a:spcPct val="0"/>
              </a:spcAft>
              <a:defRPr sz="8300" kern="1200">
                <a:solidFill>
                  <a:schemeClr val="lt1"/>
                </a:solidFill>
                <a:latin typeface="+mn-lt"/>
                <a:ea typeface="+mn-ea"/>
                <a:cs typeface="+mn-cs"/>
              </a:defRPr>
            </a:lvl4pPr>
            <a:lvl5pPr marL="8489950" indent="-6719888" algn="l" defTabSz="4243388" rtl="0" fontAlgn="base">
              <a:spcBef>
                <a:spcPct val="0"/>
              </a:spcBef>
              <a:spcAft>
                <a:spcPct val="0"/>
              </a:spcAft>
              <a:defRPr sz="8300" kern="1200">
                <a:solidFill>
                  <a:schemeClr val="lt1"/>
                </a:solidFill>
                <a:latin typeface="+mn-lt"/>
                <a:ea typeface="+mn-ea"/>
                <a:cs typeface="+mn-cs"/>
              </a:defRPr>
            </a:lvl5pPr>
            <a:lvl6pPr marL="2286000" algn="l" defTabSz="914400" rtl="0" eaLnBrk="1" latinLnBrk="0" hangingPunct="1">
              <a:defRPr sz="8300" kern="1200">
                <a:solidFill>
                  <a:schemeClr val="lt1"/>
                </a:solidFill>
                <a:latin typeface="+mn-lt"/>
                <a:ea typeface="+mn-ea"/>
                <a:cs typeface="+mn-cs"/>
              </a:defRPr>
            </a:lvl6pPr>
            <a:lvl7pPr marL="2743200" algn="l" defTabSz="914400" rtl="0" eaLnBrk="1" latinLnBrk="0" hangingPunct="1">
              <a:defRPr sz="8300" kern="1200">
                <a:solidFill>
                  <a:schemeClr val="lt1"/>
                </a:solidFill>
                <a:latin typeface="+mn-lt"/>
                <a:ea typeface="+mn-ea"/>
                <a:cs typeface="+mn-cs"/>
              </a:defRPr>
            </a:lvl7pPr>
            <a:lvl8pPr marL="3200400" algn="l" defTabSz="914400" rtl="0" eaLnBrk="1" latinLnBrk="0" hangingPunct="1">
              <a:defRPr sz="8300" kern="1200">
                <a:solidFill>
                  <a:schemeClr val="lt1"/>
                </a:solidFill>
                <a:latin typeface="+mn-lt"/>
                <a:ea typeface="+mn-ea"/>
                <a:cs typeface="+mn-cs"/>
              </a:defRPr>
            </a:lvl8pPr>
            <a:lvl9pPr marL="3657600" algn="l" defTabSz="914400" rtl="0" eaLnBrk="1" latinLnBrk="0" hangingPunct="1">
              <a:defRPr sz="8300" kern="1200">
                <a:solidFill>
                  <a:schemeClr val="lt1"/>
                </a:solidFill>
                <a:latin typeface="+mn-lt"/>
                <a:ea typeface="+mn-ea"/>
                <a:cs typeface="+mn-cs"/>
              </a:defRPr>
            </a:lvl9pPr>
          </a:lstStyle>
          <a:p>
            <a:pPr algn="ctr">
              <a:defRPr/>
            </a:pPr>
            <a:endParaRPr lang="en-US" b="1">
              <a:solidFill>
                <a:prstClr val="white"/>
              </a:solidFill>
            </a:endParaRPr>
          </a:p>
        </p:txBody>
      </p:sp>
      <p:sp>
        <p:nvSpPr>
          <p:cNvPr id="12" name="Left Arrow 11"/>
          <p:cNvSpPr/>
          <p:nvPr/>
        </p:nvSpPr>
        <p:spPr bwMode="auto">
          <a:xfrm rot="10800000">
            <a:off x="4133285" y="2705054"/>
            <a:ext cx="666970" cy="446908"/>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243388" rtl="0" fontAlgn="base">
              <a:spcBef>
                <a:spcPct val="0"/>
              </a:spcBef>
              <a:spcAft>
                <a:spcPct val="0"/>
              </a:spcAft>
              <a:defRPr sz="8300" kern="1200">
                <a:solidFill>
                  <a:schemeClr val="lt1"/>
                </a:solidFill>
                <a:latin typeface="+mn-lt"/>
                <a:ea typeface="+mn-ea"/>
                <a:cs typeface="+mn-cs"/>
              </a:defRPr>
            </a:lvl1pPr>
            <a:lvl2pPr marL="2120900" indent="-1679575" algn="l" defTabSz="4243388" rtl="0" fontAlgn="base">
              <a:spcBef>
                <a:spcPct val="0"/>
              </a:spcBef>
              <a:spcAft>
                <a:spcPct val="0"/>
              </a:spcAft>
              <a:defRPr sz="8300" kern="1200">
                <a:solidFill>
                  <a:schemeClr val="lt1"/>
                </a:solidFill>
                <a:latin typeface="+mn-lt"/>
                <a:ea typeface="+mn-ea"/>
                <a:cs typeface="+mn-cs"/>
              </a:defRPr>
            </a:lvl2pPr>
            <a:lvl3pPr marL="4243388" indent="-3359150" algn="l" defTabSz="4243388" rtl="0" fontAlgn="base">
              <a:spcBef>
                <a:spcPct val="0"/>
              </a:spcBef>
              <a:spcAft>
                <a:spcPct val="0"/>
              </a:spcAft>
              <a:defRPr sz="8300" kern="1200">
                <a:solidFill>
                  <a:schemeClr val="lt1"/>
                </a:solidFill>
                <a:latin typeface="+mn-lt"/>
                <a:ea typeface="+mn-ea"/>
                <a:cs typeface="+mn-cs"/>
              </a:defRPr>
            </a:lvl3pPr>
            <a:lvl4pPr marL="6367463" indent="-5040313" algn="l" defTabSz="4243388" rtl="0" fontAlgn="base">
              <a:spcBef>
                <a:spcPct val="0"/>
              </a:spcBef>
              <a:spcAft>
                <a:spcPct val="0"/>
              </a:spcAft>
              <a:defRPr sz="8300" kern="1200">
                <a:solidFill>
                  <a:schemeClr val="lt1"/>
                </a:solidFill>
                <a:latin typeface="+mn-lt"/>
                <a:ea typeface="+mn-ea"/>
                <a:cs typeface="+mn-cs"/>
              </a:defRPr>
            </a:lvl4pPr>
            <a:lvl5pPr marL="8489950" indent="-6719888" algn="l" defTabSz="4243388" rtl="0" fontAlgn="base">
              <a:spcBef>
                <a:spcPct val="0"/>
              </a:spcBef>
              <a:spcAft>
                <a:spcPct val="0"/>
              </a:spcAft>
              <a:defRPr sz="8300" kern="1200">
                <a:solidFill>
                  <a:schemeClr val="lt1"/>
                </a:solidFill>
                <a:latin typeface="+mn-lt"/>
                <a:ea typeface="+mn-ea"/>
                <a:cs typeface="+mn-cs"/>
              </a:defRPr>
            </a:lvl5pPr>
            <a:lvl6pPr marL="2286000" algn="l" defTabSz="914400" rtl="0" eaLnBrk="1" latinLnBrk="0" hangingPunct="1">
              <a:defRPr sz="8300" kern="1200">
                <a:solidFill>
                  <a:schemeClr val="lt1"/>
                </a:solidFill>
                <a:latin typeface="+mn-lt"/>
                <a:ea typeface="+mn-ea"/>
                <a:cs typeface="+mn-cs"/>
              </a:defRPr>
            </a:lvl6pPr>
            <a:lvl7pPr marL="2743200" algn="l" defTabSz="914400" rtl="0" eaLnBrk="1" latinLnBrk="0" hangingPunct="1">
              <a:defRPr sz="8300" kern="1200">
                <a:solidFill>
                  <a:schemeClr val="lt1"/>
                </a:solidFill>
                <a:latin typeface="+mn-lt"/>
                <a:ea typeface="+mn-ea"/>
                <a:cs typeface="+mn-cs"/>
              </a:defRPr>
            </a:lvl7pPr>
            <a:lvl8pPr marL="3200400" algn="l" defTabSz="914400" rtl="0" eaLnBrk="1" latinLnBrk="0" hangingPunct="1">
              <a:defRPr sz="8300" kern="1200">
                <a:solidFill>
                  <a:schemeClr val="lt1"/>
                </a:solidFill>
                <a:latin typeface="+mn-lt"/>
                <a:ea typeface="+mn-ea"/>
                <a:cs typeface="+mn-cs"/>
              </a:defRPr>
            </a:lvl8pPr>
            <a:lvl9pPr marL="3657600" algn="l" defTabSz="914400" rtl="0" eaLnBrk="1" latinLnBrk="0" hangingPunct="1">
              <a:defRPr sz="8300" kern="1200">
                <a:solidFill>
                  <a:schemeClr val="lt1"/>
                </a:solidFill>
                <a:latin typeface="+mn-lt"/>
                <a:ea typeface="+mn-ea"/>
                <a:cs typeface="+mn-cs"/>
              </a:defRPr>
            </a:lvl9pPr>
          </a:lstStyle>
          <a:p>
            <a:pPr algn="ctr">
              <a:defRPr/>
            </a:pPr>
            <a:endParaRPr lang="en-US" b="1">
              <a:solidFill>
                <a:prstClr val="white"/>
              </a:solidFill>
            </a:endParaRPr>
          </a:p>
        </p:txBody>
      </p:sp>
      <p:grpSp>
        <p:nvGrpSpPr>
          <p:cNvPr id="13" name="Group 12"/>
          <p:cNvGrpSpPr>
            <a:grpSpLocks/>
          </p:cNvGrpSpPr>
          <p:nvPr/>
        </p:nvGrpSpPr>
        <p:grpSpPr bwMode="auto">
          <a:xfrm>
            <a:off x="395730" y="1223095"/>
            <a:ext cx="3504545" cy="2641905"/>
            <a:chOff x="788776" y="41081434"/>
            <a:chExt cx="4008517" cy="3322656"/>
          </a:xfrm>
        </p:grpSpPr>
        <p:pic>
          <p:nvPicPr>
            <p:cNvPr id="23" name="Picture 22"/>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rot="5400000">
              <a:off x="1391619" y="40998416"/>
              <a:ext cx="2802831" cy="400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2"/>
            <p:cNvSpPr txBox="1">
              <a:spLocks noChangeArrowheads="1"/>
            </p:cNvSpPr>
            <p:nvPr/>
          </p:nvSpPr>
          <p:spPr bwMode="auto">
            <a:xfrm>
              <a:off x="2199448" y="41081434"/>
              <a:ext cx="211296" cy="58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defTabSz="4243388" rtl="0" fontAlgn="base">
                <a:spcBef>
                  <a:spcPct val="0"/>
                </a:spcBef>
                <a:spcAft>
                  <a:spcPct val="0"/>
                </a:spcAft>
                <a:defRPr sz="8300" kern="1200">
                  <a:solidFill>
                    <a:schemeClr val="tx1"/>
                  </a:solidFill>
                  <a:latin typeface="Calibri" pitchFamily="34" charset="0"/>
                  <a:ea typeface="+mn-ea"/>
                  <a:cs typeface="Arial" charset="0"/>
                </a:defRPr>
              </a:lvl1pPr>
              <a:lvl2pPr marL="2120900" indent="-1679575" algn="l" defTabSz="4243388" rtl="0" fontAlgn="base">
                <a:spcBef>
                  <a:spcPct val="0"/>
                </a:spcBef>
                <a:spcAft>
                  <a:spcPct val="0"/>
                </a:spcAft>
                <a:defRPr sz="8300" kern="1200">
                  <a:solidFill>
                    <a:schemeClr val="tx1"/>
                  </a:solidFill>
                  <a:latin typeface="Calibri" pitchFamily="34" charset="0"/>
                  <a:ea typeface="+mn-ea"/>
                  <a:cs typeface="Arial" charset="0"/>
                </a:defRPr>
              </a:lvl2pPr>
              <a:lvl3pPr marL="4243388" indent="-3359150" algn="l" defTabSz="4243388" rtl="0" fontAlgn="base">
                <a:spcBef>
                  <a:spcPct val="0"/>
                </a:spcBef>
                <a:spcAft>
                  <a:spcPct val="0"/>
                </a:spcAft>
                <a:defRPr sz="8300" kern="1200">
                  <a:solidFill>
                    <a:schemeClr val="tx1"/>
                  </a:solidFill>
                  <a:latin typeface="Calibri" pitchFamily="34" charset="0"/>
                  <a:ea typeface="+mn-ea"/>
                  <a:cs typeface="Arial" charset="0"/>
                </a:defRPr>
              </a:lvl3pPr>
              <a:lvl4pPr marL="6367463" indent="-5040313" algn="l" defTabSz="4243388" rtl="0" fontAlgn="base">
                <a:spcBef>
                  <a:spcPct val="0"/>
                </a:spcBef>
                <a:spcAft>
                  <a:spcPct val="0"/>
                </a:spcAft>
                <a:defRPr sz="8300" kern="1200">
                  <a:solidFill>
                    <a:schemeClr val="tx1"/>
                  </a:solidFill>
                  <a:latin typeface="Calibri" pitchFamily="34" charset="0"/>
                  <a:ea typeface="+mn-ea"/>
                  <a:cs typeface="Arial" charset="0"/>
                </a:defRPr>
              </a:lvl4pPr>
              <a:lvl5pPr marL="8489950" indent="-6719888" algn="l" defTabSz="4243388" rtl="0" fontAlgn="base">
                <a:spcBef>
                  <a:spcPct val="0"/>
                </a:spcBef>
                <a:spcAft>
                  <a:spcPct val="0"/>
                </a:spcAft>
                <a:defRPr sz="8300" kern="1200">
                  <a:solidFill>
                    <a:schemeClr val="tx1"/>
                  </a:solidFill>
                  <a:latin typeface="Calibri" pitchFamily="34" charset="0"/>
                  <a:ea typeface="+mn-ea"/>
                  <a:cs typeface="Arial" charset="0"/>
                </a:defRPr>
              </a:lvl5pPr>
              <a:lvl6pPr marL="2286000" algn="l" defTabSz="914400" rtl="0" eaLnBrk="1" latinLnBrk="0" hangingPunct="1">
                <a:defRPr sz="8300" kern="1200">
                  <a:solidFill>
                    <a:schemeClr val="tx1"/>
                  </a:solidFill>
                  <a:latin typeface="Calibri" pitchFamily="34" charset="0"/>
                  <a:ea typeface="+mn-ea"/>
                  <a:cs typeface="Arial" charset="0"/>
                </a:defRPr>
              </a:lvl6pPr>
              <a:lvl7pPr marL="2743200" algn="l" defTabSz="914400" rtl="0" eaLnBrk="1" latinLnBrk="0" hangingPunct="1">
                <a:defRPr sz="8300" kern="1200">
                  <a:solidFill>
                    <a:schemeClr val="tx1"/>
                  </a:solidFill>
                  <a:latin typeface="Calibri" pitchFamily="34" charset="0"/>
                  <a:ea typeface="+mn-ea"/>
                  <a:cs typeface="Arial" charset="0"/>
                </a:defRPr>
              </a:lvl7pPr>
              <a:lvl8pPr marL="3200400" algn="l" defTabSz="914400" rtl="0" eaLnBrk="1" latinLnBrk="0" hangingPunct="1">
                <a:defRPr sz="8300" kern="1200">
                  <a:solidFill>
                    <a:schemeClr val="tx1"/>
                  </a:solidFill>
                  <a:latin typeface="Calibri" pitchFamily="34" charset="0"/>
                  <a:ea typeface="+mn-ea"/>
                  <a:cs typeface="Arial" charset="0"/>
                </a:defRPr>
              </a:lvl8pPr>
              <a:lvl9pPr marL="3657600" algn="l" defTabSz="914400" rtl="0" eaLnBrk="1" latinLnBrk="0" hangingPunct="1">
                <a:defRPr sz="8300" kern="1200">
                  <a:solidFill>
                    <a:schemeClr val="tx1"/>
                  </a:solidFill>
                  <a:latin typeface="Calibri" pitchFamily="34" charset="0"/>
                  <a:ea typeface="+mn-ea"/>
                  <a:cs typeface="Arial" charset="0"/>
                </a:defRPr>
              </a:lvl9pPr>
            </a:lstStyle>
            <a:p>
              <a:endParaRPr lang="en-US" altLang="en-US" sz="2400" b="1" dirty="0">
                <a:solidFill>
                  <a:prstClr val="black"/>
                </a:solidFill>
              </a:endParaRPr>
            </a:p>
          </p:txBody>
        </p:sp>
      </p:grpSp>
      <p:grpSp>
        <p:nvGrpSpPr>
          <p:cNvPr id="15" name="Group 14"/>
          <p:cNvGrpSpPr>
            <a:grpSpLocks/>
          </p:cNvGrpSpPr>
          <p:nvPr/>
        </p:nvGrpSpPr>
        <p:grpSpPr bwMode="auto">
          <a:xfrm>
            <a:off x="2580629" y="4060532"/>
            <a:ext cx="3596327" cy="2643994"/>
            <a:chOff x="771757" y="44779219"/>
            <a:chExt cx="4113497" cy="3325283"/>
          </a:xfrm>
        </p:grpSpPr>
        <p:pic>
          <p:nvPicPr>
            <p:cNvPr id="19" name="Picture 18"/>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5400000">
              <a:off x="1433242" y="44652489"/>
              <a:ext cx="2790528" cy="411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52"/>
            <p:cNvSpPr txBox="1">
              <a:spLocks noChangeArrowheads="1"/>
            </p:cNvSpPr>
            <p:nvPr/>
          </p:nvSpPr>
          <p:spPr bwMode="auto">
            <a:xfrm>
              <a:off x="2355378" y="44779219"/>
              <a:ext cx="211296" cy="58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defTabSz="4243388" rtl="0" fontAlgn="base">
                <a:spcBef>
                  <a:spcPct val="0"/>
                </a:spcBef>
                <a:spcAft>
                  <a:spcPct val="0"/>
                </a:spcAft>
                <a:defRPr sz="8300" kern="1200">
                  <a:solidFill>
                    <a:schemeClr val="tx1"/>
                  </a:solidFill>
                  <a:latin typeface="Calibri" pitchFamily="34" charset="0"/>
                  <a:ea typeface="+mn-ea"/>
                  <a:cs typeface="Arial" charset="0"/>
                </a:defRPr>
              </a:lvl1pPr>
              <a:lvl2pPr marL="2120900" indent="-1679575" algn="l" defTabSz="4243388" rtl="0" fontAlgn="base">
                <a:spcBef>
                  <a:spcPct val="0"/>
                </a:spcBef>
                <a:spcAft>
                  <a:spcPct val="0"/>
                </a:spcAft>
                <a:defRPr sz="8300" kern="1200">
                  <a:solidFill>
                    <a:schemeClr val="tx1"/>
                  </a:solidFill>
                  <a:latin typeface="Calibri" pitchFamily="34" charset="0"/>
                  <a:ea typeface="+mn-ea"/>
                  <a:cs typeface="Arial" charset="0"/>
                </a:defRPr>
              </a:lvl2pPr>
              <a:lvl3pPr marL="4243388" indent="-3359150" algn="l" defTabSz="4243388" rtl="0" fontAlgn="base">
                <a:spcBef>
                  <a:spcPct val="0"/>
                </a:spcBef>
                <a:spcAft>
                  <a:spcPct val="0"/>
                </a:spcAft>
                <a:defRPr sz="8300" kern="1200">
                  <a:solidFill>
                    <a:schemeClr val="tx1"/>
                  </a:solidFill>
                  <a:latin typeface="Calibri" pitchFamily="34" charset="0"/>
                  <a:ea typeface="+mn-ea"/>
                  <a:cs typeface="Arial" charset="0"/>
                </a:defRPr>
              </a:lvl3pPr>
              <a:lvl4pPr marL="6367463" indent="-5040313" algn="l" defTabSz="4243388" rtl="0" fontAlgn="base">
                <a:spcBef>
                  <a:spcPct val="0"/>
                </a:spcBef>
                <a:spcAft>
                  <a:spcPct val="0"/>
                </a:spcAft>
                <a:defRPr sz="8300" kern="1200">
                  <a:solidFill>
                    <a:schemeClr val="tx1"/>
                  </a:solidFill>
                  <a:latin typeface="Calibri" pitchFamily="34" charset="0"/>
                  <a:ea typeface="+mn-ea"/>
                  <a:cs typeface="Arial" charset="0"/>
                </a:defRPr>
              </a:lvl4pPr>
              <a:lvl5pPr marL="8489950" indent="-6719888" algn="l" defTabSz="4243388" rtl="0" fontAlgn="base">
                <a:spcBef>
                  <a:spcPct val="0"/>
                </a:spcBef>
                <a:spcAft>
                  <a:spcPct val="0"/>
                </a:spcAft>
                <a:defRPr sz="8300" kern="1200">
                  <a:solidFill>
                    <a:schemeClr val="tx1"/>
                  </a:solidFill>
                  <a:latin typeface="Calibri" pitchFamily="34" charset="0"/>
                  <a:ea typeface="+mn-ea"/>
                  <a:cs typeface="Arial" charset="0"/>
                </a:defRPr>
              </a:lvl5pPr>
              <a:lvl6pPr marL="2286000" algn="l" defTabSz="914400" rtl="0" eaLnBrk="1" latinLnBrk="0" hangingPunct="1">
                <a:defRPr sz="8300" kern="1200">
                  <a:solidFill>
                    <a:schemeClr val="tx1"/>
                  </a:solidFill>
                  <a:latin typeface="Calibri" pitchFamily="34" charset="0"/>
                  <a:ea typeface="+mn-ea"/>
                  <a:cs typeface="Arial" charset="0"/>
                </a:defRPr>
              </a:lvl6pPr>
              <a:lvl7pPr marL="2743200" algn="l" defTabSz="914400" rtl="0" eaLnBrk="1" latinLnBrk="0" hangingPunct="1">
                <a:defRPr sz="8300" kern="1200">
                  <a:solidFill>
                    <a:schemeClr val="tx1"/>
                  </a:solidFill>
                  <a:latin typeface="Calibri" pitchFamily="34" charset="0"/>
                  <a:ea typeface="+mn-ea"/>
                  <a:cs typeface="Arial" charset="0"/>
                </a:defRPr>
              </a:lvl7pPr>
              <a:lvl8pPr marL="3200400" algn="l" defTabSz="914400" rtl="0" eaLnBrk="1" latinLnBrk="0" hangingPunct="1">
                <a:defRPr sz="8300" kern="1200">
                  <a:solidFill>
                    <a:schemeClr val="tx1"/>
                  </a:solidFill>
                  <a:latin typeface="Calibri" pitchFamily="34" charset="0"/>
                  <a:ea typeface="+mn-ea"/>
                  <a:cs typeface="Arial" charset="0"/>
                </a:defRPr>
              </a:lvl8pPr>
              <a:lvl9pPr marL="3657600" algn="l" defTabSz="914400" rtl="0" eaLnBrk="1" latinLnBrk="0" hangingPunct="1">
                <a:defRPr sz="8300" kern="1200">
                  <a:solidFill>
                    <a:schemeClr val="tx1"/>
                  </a:solidFill>
                  <a:latin typeface="Calibri" pitchFamily="34" charset="0"/>
                  <a:ea typeface="+mn-ea"/>
                  <a:cs typeface="Arial" charset="0"/>
                </a:defRPr>
              </a:lvl9pPr>
            </a:lstStyle>
            <a:p>
              <a:endParaRPr lang="en-US" altLang="en-US" sz="2400" b="1" dirty="0">
                <a:solidFill>
                  <a:prstClr val="black"/>
                </a:solidFill>
              </a:endParaRPr>
            </a:p>
          </p:txBody>
        </p:sp>
      </p:grpSp>
      <p:grpSp>
        <p:nvGrpSpPr>
          <p:cNvPr id="16" name="Group 15"/>
          <p:cNvGrpSpPr>
            <a:grpSpLocks/>
          </p:cNvGrpSpPr>
          <p:nvPr/>
        </p:nvGrpSpPr>
        <p:grpSpPr bwMode="auto">
          <a:xfrm>
            <a:off x="4964129" y="1314282"/>
            <a:ext cx="3591186" cy="2555743"/>
            <a:chOff x="6600147" y="45002838"/>
            <a:chExt cx="4107617" cy="3214292"/>
          </a:xfrm>
        </p:grpSpPr>
        <p:pic>
          <p:nvPicPr>
            <p:cNvPr id="17" name="Picture 16"/>
            <p:cNvPicPr>
              <a:picLocks noChangeAspect="1"/>
            </p:cNvPicPr>
            <p:nvPr/>
          </p:nvPicPr>
          <p:blipFill>
            <a:blip r:embed="rId4" cstate="email">
              <a:extLst>
                <a:ext uri="{28A0092B-C50C-407E-A947-70E740481C1C}">
                  <a14:useLocalDpi xmlns:a14="http://schemas.microsoft.com/office/drawing/2010/main" val="0"/>
                </a:ext>
              </a:extLst>
            </a:blip>
            <a:srcRect l="-2" r="16759"/>
            <a:stretch>
              <a:fillRect/>
            </a:stretch>
          </p:blipFill>
          <p:spPr bwMode="auto">
            <a:xfrm rot="5400000">
              <a:off x="7252540" y="44761906"/>
              <a:ext cx="2802831" cy="410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53"/>
            <p:cNvSpPr txBox="1">
              <a:spLocks noChangeArrowheads="1"/>
            </p:cNvSpPr>
            <p:nvPr/>
          </p:nvSpPr>
          <p:spPr bwMode="auto">
            <a:xfrm>
              <a:off x="8284511" y="45002838"/>
              <a:ext cx="211296" cy="58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defTabSz="4243388" rtl="0" fontAlgn="base">
                <a:spcBef>
                  <a:spcPct val="0"/>
                </a:spcBef>
                <a:spcAft>
                  <a:spcPct val="0"/>
                </a:spcAft>
                <a:defRPr sz="8300" kern="1200">
                  <a:solidFill>
                    <a:schemeClr val="tx1"/>
                  </a:solidFill>
                  <a:latin typeface="Calibri" pitchFamily="34" charset="0"/>
                  <a:ea typeface="+mn-ea"/>
                  <a:cs typeface="Arial" charset="0"/>
                </a:defRPr>
              </a:lvl1pPr>
              <a:lvl2pPr marL="2120900" indent="-1679575" algn="l" defTabSz="4243388" rtl="0" fontAlgn="base">
                <a:spcBef>
                  <a:spcPct val="0"/>
                </a:spcBef>
                <a:spcAft>
                  <a:spcPct val="0"/>
                </a:spcAft>
                <a:defRPr sz="8300" kern="1200">
                  <a:solidFill>
                    <a:schemeClr val="tx1"/>
                  </a:solidFill>
                  <a:latin typeface="Calibri" pitchFamily="34" charset="0"/>
                  <a:ea typeface="+mn-ea"/>
                  <a:cs typeface="Arial" charset="0"/>
                </a:defRPr>
              </a:lvl2pPr>
              <a:lvl3pPr marL="4243388" indent="-3359150" algn="l" defTabSz="4243388" rtl="0" fontAlgn="base">
                <a:spcBef>
                  <a:spcPct val="0"/>
                </a:spcBef>
                <a:spcAft>
                  <a:spcPct val="0"/>
                </a:spcAft>
                <a:defRPr sz="8300" kern="1200">
                  <a:solidFill>
                    <a:schemeClr val="tx1"/>
                  </a:solidFill>
                  <a:latin typeface="Calibri" pitchFamily="34" charset="0"/>
                  <a:ea typeface="+mn-ea"/>
                  <a:cs typeface="Arial" charset="0"/>
                </a:defRPr>
              </a:lvl3pPr>
              <a:lvl4pPr marL="6367463" indent="-5040313" algn="l" defTabSz="4243388" rtl="0" fontAlgn="base">
                <a:spcBef>
                  <a:spcPct val="0"/>
                </a:spcBef>
                <a:spcAft>
                  <a:spcPct val="0"/>
                </a:spcAft>
                <a:defRPr sz="8300" kern="1200">
                  <a:solidFill>
                    <a:schemeClr val="tx1"/>
                  </a:solidFill>
                  <a:latin typeface="Calibri" pitchFamily="34" charset="0"/>
                  <a:ea typeface="+mn-ea"/>
                  <a:cs typeface="Arial" charset="0"/>
                </a:defRPr>
              </a:lvl4pPr>
              <a:lvl5pPr marL="8489950" indent="-6719888" algn="l" defTabSz="4243388" rtl="0" fontAlgn="base">
                <a:spcBef>
                  <a:spcPct val="0"/>
                </a:spcBef>
                <a:spcAft>
                  <a:spcPct val="0"/>
                </a:spcAft>
                <a:defRPr sz="8300" kern="1200">
                  <a:solidFill>
                    <a:schemeClr val="tx1"/>
                  </a:solidFill>
                  <a:latin typeface="Calibri" pitchFamily="34" charset="0"/>
                  <a:ea typeface="+mn-ea"/>
                  <a:cs typeface="Arial" charset="0"/>
                </a:defRPr>
              </a:lvl5pPr>
              <a:lvl6pPr marL="2286000" algn="l" defTabSz="914400" rtl="0" eaLnBrk="1" latinLnBrk="0" hangingPunct="1">
                <a:defRPr sz="8300" kern="1200">
                  <a:solidFill>
                    <a:schemeClr val="tx1"/>
                  </a:solidFill>
                  <a:latin typeface="Calibri" pitchFamily="34" charset="0"/>
                  <a:ea typeface="+mn-ea"/>
                  <a:cs typeface="Arial" charset="0"/>
                </a:defRPr>
              </a:lvl6pPr>
              <a:lvl7pPr marL="2743200" algn="l" defTabSz="914400" rtl="0" eaLnBrk="1" latinLnBrk="0" hangingPunct="1">
                <a:defRPr sz="8300" kern="1200">
                  <a:solidFill>
                    <a:schemeClr val="tx1"/>
                  </a:solidFill>
                  <a:latin typeface="Calibri" pitchFamily="34" charset="0"/>
                  <a:ea typeface="+mn-ea"/>
                  <a:cs typeface="Arial" charset="0"/>
                </a:defRPr>
              </a:lvl7pPr>
              <a:lvl8pPr marL="3200400" algn="l" defTabSz="914400" rtl="0" eaLnBrk="1" latinLnBrk="0" hangingPunct="1">
                <a:defRPr sz="8300" kern="1200">
                  <a:solidFill>
                    <a:schemeClr val="tx1"/>
                  </a:solidFill>
                  <a:latin typeface="Calibri" pitchFamily="34" charset="0"/>
                  <a:ea typeface="+mn-ea"/>
                  <a:cs typeface="Arial" charset="0"/>
                </a:defRPr>
              </a:lvl8pPr>
              <a:lvl9pPr marL="3657600" algn="l" defTabSz="914400" rtl="0" eaLnBrk="1" latinLnBrk="0" hangingPunct="1">
                <a:defRPr sz="8300" kern="1200">
                  <a:solidFill>
                    <a:schemeClr val="tx1"/>
                  </a:solidFill>
                  <a:latin typeface="Calibri" pitchFamily="34" charset="0"/>
                  <a:ea typeface="+mn-ea"/>
                  <a:cs typeface="Arial" charset="0"/>
                </a:defRPr>
              </a:lvl9pPr>
            </a:lstStyle>
            <a:p>
              <a:endParaRPr lang="en-US" altLang="en-US" sz="2400" b="1" dirty="0">
                <a:solidFill>
                  <a:prstClr val="black"/>
                </a:solidFill>
              </a:endParaRPr>
            </a:p>
          </p:txBody>
        </p:sp>
      </p:grpSp>
      <p:sp>
        <p:nvSpPr>
          <p:cNvPr id="5" name="TextBox 4"/>
          <p:cNvSpPr txBox="1"/>
          <p:nvPr/>
        </p:nvSpPr>
        <p:spPr>
          <a:xfrm>
            <a:off x="457200" y="3917352"/>
            <a:ext cx="3322961" cy="369332"/>
          </a:xfrm>
          <a:prstGeom prst="rect">
            <a:avLst/>
          </a:prstGeom>
          <a:noFill/>
        </p:spPr>
        <p:txBody>
          <a:bodyPr wrap="none" rtlCol="0">
            <a:spAutoFit/>
          </a:bodyPr>
          <a:lstStyle/>
          <a:p>
            <a:r>
              <a:rPr lang="en-US" dirty="0" smtClean="0"/>
              <a:t>Homogenized AVHRR Reflectance</a:t>
            </a:r>
          </a:p>
        </p:txBody>
      </p:sp>
      <p:sp>
        <p:nvSpPr>
          <p:cNvPr id="25" name="TextBox 24"/>
          <p:cNvSpPr txBox="1"/>
          <p:nvPr/>
        </p:nvSpPr>
        <p:spPr>
          <a:xfrm>
            <a:off x="5162144" y="3917352"/>
            <a:ext cx="3200300" cy="369332"/>
          </a:xfrm>
          <a:prstGeom prst="rect">
            <a:avLst/>
          </a:prstGeom>
          <a:noFill/>
        </p:spPr>
        <p:txBody>
          <a:bodyPr wrap="none" rtlCol="0">
            <a:spAutoFit/>
          </a:bodyPr>
          <a:lstStyle/>
          <a:p>
            <a:r>
              <a:rPr lang="en-US" dirty="0" smtClean="0"/>
              <a:t>Homogenized Aerosol Thickness</a:t>
            </a:r>
          </a:p>
        </p:txBody>
      </p:sp>
      <p:sp>
        <p:nvSpPr>
          <p:cNvPr id="26" name="TextBox 25"/>
          <p:cNvSpPr txBox="1"/>
          <p:nvPr/>
        </p:nvSpPr>
        <p:spPr>
          <a:xfrm>
            <a:off x="6151557" y="6118179"/>
            <a:ext cx="1572675" cy="369332"/>
          </a:xfrm>
          <a:prstGeom prst="rect">
            <a:avLst/>
          </a:prstGeom>
          <a:noFill/>
        </p:spPr>
        <p:txBody>
          <a:bodyPr wrap="none" rtlCol="0">
            <a:spAutoFit/>
          </a:bodyPr>
          <a:lstStyle/>
          <a:p>
            <a:r>
              <a:rPr lang="en-US" dirty="0" smtClean="0"/>
              <a:t>Aerosol Trends</a:t>
            </a:r>
          </a:p>
        </p:txBody>
      </p:sp>
      <p:sp>
        <p:nvSpPr>
          <p:cNvPr id="27" name="Left Arrow 26"/>
          <p:cNvSpPr/>
          <p:nvPr/>
        </p:nvSpPr>
        <p:spPr bwMode="auto">
          <a:xfrm rot="16200000">
            <a:off x="4257382" y="4013267"/>
            <a:ext cx="421807" cy="446908"/>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243388" rtl="0" fontAlgn="base">
              <a:spcBef>
                <a:spcPct val="0"/>
              </a:spcBef>
              <a:spcAft>
                <a:spcPct val="0"/>
              </a:spcAft>
              <a:defRPr sz="8300" kern="1200">
                <a:solidFill>
                  <a:schemeClr val="lt1"/>
                </a:solidFill>
                <a:latin typeface="+mn-lt"/>
                <a:ea typeface="+mn-ea"/>
                <a:cs typeface="+mn-cs"/>
              </a:defRPr>
            </a:lvl1pPr>
            <a:lvl2pPr marL="2120900" indent="-1679575" algn="l" defTabSz="4243388" rtl="0" fontAlgn="base">
              <a:spcBef>
                <a:spcPct val="0"/>
              </a:spcBef>
              <a:spcAft>
                <a:spcPct val="0"/>
              </a:spcAft>
              <a:defRPr sz="8300" kern="1200">
                <a:solidFill>
                  <a:schemeClr val="lt1"/>
                </a:solidFill>
                <a:latin typeface="+mn-lt"/>
                <a:ea typeface="+mn-ea"/>
                <a:cs typeface="+mn-cs"/>
              </a:defRPr>
            </a:lvl2pPr>
            <a:lvl3pPr marL="4243388" indent="-3359150" algn="l" defTabSz="4243388" rtl="0" fontAlgn="base">
              <a:spcBef>
                <a:spcPct val="0"/>
              </a:spcBef>
              <a:spcAft>
                <a:spcPct val="0"/>
              </a:spcAft>
              <a:defRPr sz="8300" kern="1200">
                <a:solidFill>
                  <a:schemeClr val="lt1"/>
                </a:solidFill>
                <a:latin typeface="+mn-lt"/>
                <a:ea typeface="+mn-ea"/>
                <a:cs typeface="+mn-cs"/>
              </a:defRPr>
            </a:lvl3pPr>
            <a:lvl4pPr marL="6367463" indent="-5040313" algn="l" defTabSz="4243388" rtl="0" fontAlgn="base">
              <a:spcBef>
                <a:spcPct val="0"/>
              </a:spcBef>
              <a:spcAft>
                <a:spcPct val="0"/>
              </a:spcAft>
              <a:defRPr sz="8300" kern="1200">
                <a:solidFill>
                  <a:schemeClr val="lt1"/>
                </a:solidFill>
                <a:latin typeface="+mn-lt"/>
                <a:ea typeface="+mn-ea"/>
                <a:cs typeface="+mn-cs"/>
              </a:defRPr>
            </a:lvl4pPr>
            <a:lvl5pPr marL="8489950" indent="-6719888" algn="l" defTabSz="4243388" rtl="0" fontAlgn="base">
              <a:spcBef>
                <a:spcPct val="0"/>
              </a:spcBef>
              <a:spcAft>
                <a:spcPct val="0"/>
              </a:spcAft>
              <a:defRPr sz="8300" kern="1200">
                <a:solidFill>
                  <a:schemeClr val="lt1"/>
                </a:solidFill>
                <a:latin typeface="+mn-lt"/>
                <a:ea typeface="+mn-ea"/>
                <a:cs typeface="+mn-cs"/>
              </a:defRPr>
            </a:lvl5pPr>
            <a:lvl6pPr marL="2286000" algn="l" defTabSz="914400" rtl="0" eaLnBrk="1" latinLnBrk="0" hangingPunct="1">
              <a:defRPr sz="8300" kern="1200">
                <a:solidFill>
                  <a:schemeClr val="lt1"/>
                </a:solidFill>
                <a:latin typeface="+mn-lt"/>
                <a:ea typeface="+mn-ea"/>
                <a:cs typeface="+mn-cs"/>
              </a:defRPr>
            </a:lvl6pPr>
            <a:lvl7pPr marL="2743200" algn="l" defTabSz="914400" rtl="0" eaLnBrk="1" latinLnBrk="0" hangingPunct="1">
              <a:defRPr sz="8300" kern="1200">
                <a:solidFill>
                  <a:schemeClr val="lt1"/>
                </a:solidFill>
                <a:latin typeface="+mn-lt"/>
                <a:ea typeface="+mn-ea"/>
                <a:cs typeface="+mn-cs"/>
              </a:defRPr>
            </a:lvl7pPr>
            <a:lvl8pPr marL="3200400" algn="l" defTabSz="914400" rtl="0" eaLnBrk="1" latinLnBrk="0" hangingPunct="1">
              <a:defRPr sz="8300" kern="1200">
                <a:solidFill>
                  <a:schemeClr val="lt1"/>
                </a:solidFill>
                <a:latin typeface="+mn-lt"/>
                <a:ea typeface="+mn-ea"/>
                <a:cs typeface="+mn-cs"/>
              </a:defRPr>
            </a:lvl8pPr>
            <a:lvl9pPr marL="3657600" algn="l" defTabSz="914400" rtl="0" eaLnBrk="1" latinLnBrk="0" hangingPunct="1">
              <a:defRPr sz="8300" kern="1200">
                <a:solidFill>
                  <a:schemeClr val="lt1"/>
                </a:solidFill>
                <a:latin typeface="+mn-lt"/>
                <a:ea typeface="+mn-ea"/>
                <a:cs typeface="+mn-cs"/>
              </a:defRPr>
            </a:lvl9pPr>
          </a:lstStyle>
          <a:p>
            <a:pPr algn="ctr">
              <a:defRPr/>
            </a:pPr>
            <a:endParaRPr lang="en-US" b="1">
              <a:solidFill>
                <a:prstClr val="white"/>
              </a:solidFill>
            </a:endParaRPr>
          </a:p>
        </p:txBody>
      </p:sp>
    </p:spTree>
    <p:extLst>
      <p:ext uri="{BB962C8B-B14F-4D97-AF65-F5344CB8AC3E}">
        <p14:creationId xmlns:p14="http://schemas.microsoft.com/office/powerpoint/2010/main" val="1770879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ail-attachment.googleusercontent.com/attachment/u/0/?ui=2&amp;ik=5e69eca013&amp;view=att&amp;th=13a227984987b66d&amp;attid=0.1&amp;disp=inline&amp;realattid=f_h7t9pvee0&amp;safe=1&amp;zw&amp;saduie=AG9B_P-nMtBcNYq8mXgcHD6JWCJt&amp;sadet=1352256170747&amp;sads=qFiAKw-jPtR9Ophc4oz45WNuLaE"/>
          <p:cNvSpPr>
            <a:spLocks noChangeAspect="1" noChangeArrowheads="1"/>
          </p:cNvSpPr>
          <p:nvPr/>
        </p:nvSpPr>
        <p:spPr bwMode="auto">
          <a:xfrm>
            <a:off x="127000" y="665512"/>
            <a:ext cx="3160260" cy="27672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r>
              <a:rPr lang="en-US" sz="2000" b="1" dirty="0" smtClean="0">
                <a:solidFill>
                  <a:srgbClr val="3D7499"/>
                </a:solidFill>
                <a:ea typeface="+mn-ea"/>
                <a:cs typeface="+mn-cs"/>
              </a:rPr>
              <a:t>CDRs Supporting Farming and Agribusiness</a:t>
            </a:r>
          </a:p>
          <a:p>
            <a:endParaRPr lang="en-US" dirty="0" smtClean="0">
              <a:solidFill>
                <a:srgbClr val="3D7499"/>
              </a:solidFill>
              <a:ea typeface="+mn-ea"/>
              <a:cs typeface="+mn-cs"/>
            </a:endParaRPr>
          </a:p>
          <a:p>
            <a:r>
              <a:rPr lang="en-US" b="1" dirty="0">
                <a:ea typeface="+mn-ea"/>
                <a:cs typeface="+mn-cs"/>
              </a:rPr>
              <a:t>Example: historical context</a:t>
            </a:r>
          </a:p>
          <a:p>
            <a:endParaRPr lang="en-US" dirty="0">
              <a:ea typeface="+mn-ea"/>
              <a:cs typeface="+mn-cs"/>
            </a:endParaRPr>
          </a:p>
          <a:p>
            <a:pPr marL="285750" indent="-285750">
              <a:buFont typeface="Arial" pitchFamily="34" charset="0"/>
              <a:buChar char="•"/>
            </a:pPr>
            <a:r>
              <a:rPr lang="en-US" dirty="0" smtClean="0">
                <a:ea typeface="+mn-ea"/>
                <a:cs typeface="+mn-cs"/>
              </a:rPr>
              <a:t>5 km resolution,</a:t>
            </a:r>
            <a:br>
              <a:rPr lang="en-US" dirty="0" smtClean="0">
                <a:ea typeface="+mn-ea"/>
                <a:cs typeface="+mn-cs"/>
              </a:rPr>
            </a:br>
            <a:r>
              <a:rPr lang="en-US" dirty="0" smtClean="0">
                <a:ea typeface="+mn-ea"/>
                <a:cs typeface="+mn-cs"/>
              </a:rPr>
              <a:t>“wall-to-wall” (globally)</a:t>
            </a:r>
          </a:p>
          <a:p>
            <a:pPr marL="285750" indent="-285750">
              <a:buFont typeface="Arial" pitchFamily="34" charset="0"/>
              <a:buChar char="•"/>
            </a:pPr>
            <a:endParaRPr lang="en-US" dirty="0">
              <a:ea typeface="+mn-ea"/>
              <a:cs typeface="+mn-cs"/>
            </a:endParaRPr>
          </a:p>
          <a:p>
            <a:pPr marL="285750" indent="-285750">
              <a:buFont typeface="Arial" pitchFamily="34" charset="0"/>
              <a:buChar char="•"/>
            </a:pPr>
            <a:r>
              <a:rPr lang="en-US" dirty="0" smtClean="0">
                <a:ea typeface="+mn-ea"/>
                <a:cs typeface="+mn-cs"/>
              </a:rPr>
              <a:t>Historical record from 1981- to current</a:t>
            </a:r>
          </a:p>
          <a:p>
            <a:pPr marL="285750" indent="-285750">
              <a:buFont typeface="Arial" pitchFamily="34" charset="0"/>
              <a:buChar char="•"/>
            </a:pPr>
            <a:endParaRPr lang="en-US" dirty="0">
              <a:ea typeface="+mn-ea"/>
              <a:cs typeface="+mn-cs"/>
            </a:endParaRPr>
          </a:p>
          <a:p>
            <a:pPr marL="285750" indent="-285750">
              <a:buFont typeface="Arial" pitchFamily="34" charset="0"/>
              <a:buChar char="•"/>
            </a:pPr>
            <a:r>
              <a:rPr lang="en-US" dirty="0" smtClean="0">
                <a:ea typeface="+mn-ea"/>
                <a:cs typeface="+mn-cs"/>
              </a:rPr>
              <a:t>Collateral products</a:t>
            </a:r>
          </a:p>
          <a:p>
            <a:pPr marL="742950" lvl="1" indent="-285750">
              <a:buFont typeface="Arial" pitchFamily="34" charset="0"/>
              <a:buChar char="•"/>
            </a:pPr>
            <a:r>
              <a:rPr lang="en-US" sz="1600" dirty="0" smtClean="0">
                <a:ea typeface="+mn-ea"/>
                <a:cs typeface="+mn-cs"/>
              </a:rPr>
              <a:t>Surface Reflectance</a:t>
            </a:r>
          </a:p>
          <a:p>
            <a:pPr marL="742950" lvl="1" indent="-285750">
              <a:buFont typeface="Arial" pitchFamily="34" charset="0"/>
              <a:buChar char="•"/>
            </a:pPr>
            <a:r>
              <a:rPr lang="en-US" sz="1600" dirty="0" smtClean="0">
                <a:ea typeface="+mn-ea"/>
                <a:cs typeface="+mn-cs"/>
              </a:rPr>
              <a:t>Leaf Area Index (LAI)</a:t>
            </a:r>
            <a:endParaRPr lang="en-US" sz="1600" dirty="0">
              <a:ea typeface="+mn-ea"/>
              <a:cs typeface="+mn-cs"/>
            </a:endParaRPr>
          </a:p>
          <a:p>
            <a:pPr marL="742950" lvl="1" indent="-285750">
              <a:buFont typeface="Arial" pitchFamily="34" charset="0"/>
              <a:buChar char="•"/>
            </a:pPr>
            <a:r>
              <a:rPr lang="en-US" sz="1600" dirty="0" smtClean="0">
                <a:ea typeface="+mn-ea"/>
                <a:cs typeface="+mn-cs"/>
              </a:rPr>
              <a:t>FPAR (</a:t>
            </a:r>
            <a:r>
              <a:rPr lang="en-US" sz="1600" dirty="0" err="1" smtClean="0">
                <a:ea typeface="+mn-ea"/>
                <a:cs typeface="+mn-cs"/>
              </a:rPr>
              <a:t>photosynthetically</a:t>
            </a:r>
            <a:r>
              <a:rPr lang="en-US" sz="1600" dirty="0" smtClean="0">
                <a:ea typeface="+mn-ea"/>
                <a:cs typeface="+mn-cs"/>
              </a:rPr>
              <a:t> active radiation)</a:t>
            </a:r>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90998" y="823266"/>
            <a:ext cx="5333902" cy="5733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2" descr="https://mail-attachment.googleusercontent.com/attachment/u/0/?ui=2&amp;ik=5e69eca013&amp;view=att&amp;th=13a227984987b66d&amp;attid=0.1&amp;disp=inline&amp;realattid=f_h7t9pvee0&amp;safe=1&amp;zw&amp;saduie=AG9B_P-nMtBcNYq8mXgcHD6JWCJt&amp;sadet=1352256170747&amp;sads=qFiAKw-jPtR9Ophc4oz45WNuLaE"/>
          <p:cNvSpPr>
            <a:spLocks noChangeAspect="1" noChangeArrowheads="1"/>
          </p:cNvSpPr>
          <p:nvPr/>
        </p:nvSpPr>
        <p:spPr bwMode="auto">
          <a:xfrm>
            <a:off x="3839380" y="498415"/>
            <a:ext cx="5177620" cy="401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sz="1400" b="1" dirty="0">
                <a:solidFill>
                  <a:prstClr val="black"/>
                </a:solidFill>
                <a:ea typeface="+mn-ea"/>
                <a:cs typeface="+mn-cs"/>
              </a:rPr>
              <a:t>2012 drought </a:t>
            </a:r>
            <a:r>
              <a:rPr lang="en-US" sz="1400" b="1" dirty="0" smtClean="0">
                <a:solidFill>
                  <a:prstClr val="black"/>
                </a:solidFill>
                <a:ea typeface="+mn-ea"/>
                <a:cs typeface="+mn-cs"/>
              </a:rPr>
              <a:t>depicted by </a:t>
            </a:r>
            <a:r>
              <a:rPr lang="en-US" sz="1400" b="1" dirty="0">
                <a:solidFill>
                  <a:prstClr val="black"/>
                </a:solidFill>
                <a:ea typeface="+mn-ea"/>
                <a:cs typeface="+mn-cs"/>
              </a:rPr>
              <a:t>Vegetation Index </a:t>
            </a:r>
            <a:r>
              <a:rPr lang="en-US" sz="1400" b="1" dirty="0" smtClean="0">
                <a:solidFill>
                  <a:prstClr val="black"/>
                </a:solidFill>
                <a:ea typeface="+mn-ea"/>
                <a:cs typeface="+mn-cs"/>
              </a:rPr>
              <a:t>CDR (July 17)</a:t>
            </a:r>
          </a:p>
        </p:txBody>
      </p:sp>
      <p:cxnSp>
        <p:nvCxnSpPr>
          <p:cNvPr id="9" name="Straight Arrow Connector 8"/>
          <p:cNvCxnSpPr/>
          <p:nvPr/>
        </p:nvCxnSpPr>
        <p:spPr>
          <a:xfrm flipV="1">
            <a:off x="2382253" y="2719140"/>
            <a:ext cx="2947735" cy="2888115"/>
          </a:xfrm>
          <a:prstGeom prst="straightConnector1">
            <a:avLst/>
          </a:prstGeom>
          <a:ln w="57150" cmpd="sng">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AutoShape 2" descr="https://mail-attachment.googleusercontent.com/attachment/u/0/?ui=2&amp;ik=5e69eca013&amp;view=att&amp;th=13a227984987b66d&amp;attid=0.1&amp;disp=inline&amp;realattid=f_h7t9pvee0&amp;safe=1&amp;zw&amp;saduie=AG9B_P-nMtBcNYq8mXgcHD6JWCJt&amp;sadet=1352256170747&amp;sads=qFiAKw-jPtR9Ophc4oz45WNuLaE"/>
          <p:cNvSpPr>
            <a:spLocks noChangeAspect="1" noChangeArrowheads="1"/>
          </p:cNvSpPr>
          <p:nvPr/>
        </p:nvSpPr>
        <p:spPr bwMode="auto">
          <a:xfrm>
            <a:off x="344891" y="5607255"/>
            <a:ext cx="2470478" cy="6989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r>
              <a:rPr lang="en-US" sz="1600" dirty="0" smtClean="0">
                <a:solidFill>
                  <a:srgbClr val="DA1F28">
                    <a:lumMod val="75000"/>
                  </a:srgbClr>
                </a:solidFill>
                <a:ea typeface="+mn-ea"/>
                <a:cs typeface="+mn-cs"/>
              </a:rPr>
              <a:t>Primary U.S. corn and soybean region</a:t>
            </a:r>
          </a:p>
        </p:txBody>
      </p:sp>
    </p:spTree>
    <p:extLst>
      <p:ext uri="{BB962C8B-B14F-4D97-AF65-F5344CB8AC3E}">
        <p14:creationId xmlns:p14="http://schemas.microsoft.com/office/powerpoint/2010/main" val="15921134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print"/>
          <a:srcRect/>
          <a:stretch>
            <a:fillRect/>
          </a:stretch>
        </p:blipFill>
        <p:spPr bwMode="auto">
          <a:xfrm>
            <a:off x="201613" y="3166409"/>
            <a:ext cx="1719262" cy="1719262"/>
          </a:xfrm>
          <a:prstGeom prst="rect">
            <a:avLst/>
          </a:prstGeom>
          <a:noFill/>
          <a:ln w="9525">
            <a:noFill/>
            <a:miter lim="800000"/>
            <a:headEnd/>
            <a:tailEnd/>
          </a:ln>
        </p:spPr>
      </p:pic>
      <p:sp>
        <p:nvSpPr>
          <p:cNvPr id="10244" name="Text Box 4"/>
          <p:cNvSpPr txBox="1">
            <a:spLocks noChangeArrowheads="1"/>
          </p:cNvSpPr>
          <p:nvPr/>
        </p:nvSpPr>
        <p:spPr bwMode="auto">
          <a:xfrm>
            <a:off x="53705" y="1727491"/>
            <a:ext cx="2252540" cy="523220"/>
          </a:xfrm>
          <a:prstGeom prst="rect">
            <a:avLst/>
          </a:prstGeom>
          <a:noFill/>
          <a:ln w="9525">
            <a:noFill/>
            <a:miter lim="800000"/>
            <a:headEnd/>
            <a:tailEnd/>
          </a:ln>
        </p:spPr>
        <p:txBody>
          <a:bodyPr wrap="none">
            <a:spAutoFit/>
          </a:bodyPr>
          <a:lstStyle/>
          <a:p>
            <a:pPr algn="ctr"/>
            <a:r>
              <a:rPr lang="en-US" sz="1400" b="1" dirty="0" smtClean="0">
                <a:solidFill>
                  <a:prstClr val="black"/>
                </a:solidFill>
                <a:latin typeface="Arial" pitchFamily="34" charset="0"/>
                <a:cs typeface="Arial" pitchFamily="34" charset="0"/>
              </a:rPr>
              <a:t>Generate Homogeneous</a:t>
            </a:r>
            <a:br>
              <a:rPr lang="en-US" sz="1400" b="1" dirty="0" smtClean="0">
                <a:solidFill>
                  <a:prstClr val="black"/>
                </a:solidFill>
                <a:latin typeface="Arial" pitchFamily="34" charset="0"/>
                <a:cs typeface="Arial" pitchFamily="34" charset="0"/>
              </a:rPr>
            </a:br>
            <a:r>
              <a:rPr lang="en-US" sz="1400" b="1" dirty="0" smtClean="0">
                <a:solidFill>
                  <a:prstClr val="black"/>
                </a:solidFill>
                <a:latin typeface="Arial" pitchFamily="34" charset="0"/>
                <a:cs typeface="Arial" pitchFamily="34" charset="0"/>
              </a:rPr>
              <a:t>Records</a:t>
            </a:r>
            <a:endParaRPr lang="en-US" sz="1400" b="1" dirty="0">
              <a:solidFill>
                <a:prstClr val="black"/>
              </a:solidFill>
              <a:latin typeface="Arial" pitchFamily="34" charset="0"/>
              <a:ea typeface="+mn-ea"/>
              <a:cs typeface="Arial" pitchFamily="34" charset="0"/>
            </a:endParaRPr>
          </a:p>
        </p:txBody>
      </p:sp>
      <p:sp>
        <p:nvSpPr>
          <p:cNvPr id="10257" name="AutoShape 7"/>
          <p:cNvSpPr>
            <a:spLocks noChangeArrowheads="1"/>
          </p:cNvSpPr>
          <p:nvPr/>
        </p:nvSpPr>
        <p:spPr bwMode="auto">
          <a:xfrm>
            <a:off x="2215979" y="3795617"/>
            <a:ext cx="763760" cy="460847"/>
          </a:xfrm>
          <a:custGeom>
            <a:avLst/>
            <a:gdLst>
              <a:gd name="T0" fmla="*/ 1 w 21600"/>
              <a:gd name="T1" fmla="*/ 0 h 21600"/>
              <a:gd name="T2" fmla="*/ 0 w 21600"/>
              <a:gd name="T3" fmla="*/ 0 h 21600"/>
              <a:gd name="T4" fmla="*/ 1 w 21600"/>
              <a:gd name="T5" fmla="*/ 0 h 21600"/>
              <a:gd name="T6" fmla="*/ 1 w 21600"/>
              <a:gd name="T7" fmla="*/ 0 h 21600"/>
              <a:gd name="T8" fmla="*/ 17694720 60000 65536"/>
              <a:gd name="T9" fmla="*/ 11796480 60000 65536"/>
              <a:gd name="T10" fmla="*/ 5898240 60000 65536"/>
              <a:gd name="T11" fmla="*/ 0 60000 65536"/>
              <a:gd name="T12" fmla="*/ 3372 w 21600"/>
              <a:gd name="T13" fmla="*/ 5386 h 21600"/>
              <a:gd name="T14" fmla="*/ 18886 w 21600"/>
              <a:gd name="T15" fmla="*/ 16214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7030A0"/>
          </a:solidFill>
          <a:ln w="9525">
            <a:solidFill>
              <a:srgbClr val="7030A0"/>
            </a:solidFill>
            <a:miter lim="800000"/>
            <a:headEnd/>
            <a:tailEnd/>
          </a:ln>
        </p:spPr>
        <p:txBody>
          <a:bodyPr wrap="none" anchor="ctr"/>
          <a:lstStyle/>
          <a:p>
            <a:endParaRPr lang="en-US" sz="1400" b="1" dirty="0">
              <a:solidFill>
                <a:prstClr val="black"/>
              </a:solidFill>
              <a:latin typeface="Arial" pitchFamily="34" charset="0"/>
              <a:ea typeface="+mn-ea"/>
              <a:cs typeface="Arial" pitchFamily="34" charset="0"/>
            </a:endParaRPr>
          </a:p>
        </p:txBody>
      </p:sp>
      <p:pic>
        <p:nvPicPr>
          <p:cNvPr id="10258" name="Picture 8"/>
          <p:cNvPicPr>
            <a:picLocks noChangeAspect="1" noChangeArrowheads="1"/>
          </p:cNvPicPr>
          <p:nvPr/>
        </p:nvPicPr>
        <p:blipFill>
          <a:blip r:embed="rId3" cstate="print"/>
          <a:srcRect b="20140"/>
          <a:stretch>
            <a:fillRect/>
          </a:stretch>
        </p:blipFill>
        <p:spPr bwMode="auto">
          <a:xfrm>
            <a:off x="3276600" y="2940190"/>
            <a:ext cx="2092325" cy="2171700"/>
          </a:xfrm>
          <a:prstGeom prst="rect">
            <a:avLst/>
          </a:prstGeom>
          <a:noFill/>
          <a:ln w="9525">
            <a:noFill/>
            <a:miter lim="800000"/>
            <a:headEnd/>
            <a:tailEnd/>
          </a:ln>
        </p:spPr>
      </p:pic>
      <p:sp>
        <p:nvSpPr>
          <p:cNvPr id="10252" name="AutoShape 12"/>
          <p:cNvSpPr>
            <a:spLocks noChangeArrowheads="1"/>
          </p:cNvSpPr>
          <p:nvPr/>
        </p:nvSpPr>
        <p:spPr bwMode="auto">
          <a:xfrm>
            <a:off x="5619879" y="3795617"/>
            <a:ext cx="763760" cy="460847"/>
          </a:xfrm>
          <a:custGeom>
            <a:avLst/>
            <a:gdLst>
              <a:gd name="T0" fmla="*/ 1 w 21600"/>
              <a:gd name="T1" fmla="*/ 0 h 21600"/>
              <a:gd name="T2" fmla="*/ 0 w 21600"/>
              <a:gd name="T3" fmla="*/ 0 h 21600"/>
              <a:gd name="T4" fmla="*/ 1 w 21600"/>
              <a:gd name="T5" fmla="*/ 0 h 21600"/>
              <a:gd name="T6" fmla="*/ 1 w 21600"/>
              <a:gd name="T7" fmla="*/ 0 h 21600"/>
              <a:gd name="T8" fmla="*/ 17694720 60000 65536"/>
              <a:gd name="T9" fmla="*/ 11796480 60000 65536"/>
              <a:gd name="T10" fmla="*/ 5898240 60000 65536"/>
              <a:gd name="T11" fmla="*/ 0 60000 65536"/>
              <a:gd name="T12" fmla="*/ 3372 w 21600"/>
              <a:gd name="T13" fmla="*/ 5386 h 21600"/>
              <a:gd name="T14" fmla="*/ 18886 w 21600"/>
              <a:gd name="T15" fmla="*/ 16214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7030A0"/>
          </a:solidFill>
          <a:ln w="9525">
            <a:solidFill>
              <a:srgbClr val="7030A0"/>
            </a:solidFill>
            <a:miter lim="800000"/>
            <a:headEnd/>
            <a:tailEnd/>
          </a:ln>
        </p:spPr>
        <p:txBody>
          <a:bodyPr wrap="none" anchor="ctr"/>
          <a:lstStyle/>
          <a:p>
            <a:endParaRPr lang="en-US" sz="1400" b="1" dirty="0">
              <a:solidFill>
                <a:prstClr val="black"/>
              </a:solidFill>
              <a:latin typeface="Arial" pitchFamily="34" charset="0"/>
              <a:ea typeface="+mn-ea"/>
              <a:cs typeface="Arial" pitchFamily="34" charset="0"/>
            </a:endParaRPr>
          </a:p>
        </p:txBody>
      </p:sp>
      <p:sp>
        <p:nvSpPr>
          <p:cNvPr id="10253" name="Text Box 13"/>
          <p:cNvSpPr txBox="1">
            <a:spLocks noChangeArrowheads="1"/>
          </p:cNvSpPr>
          <p:nvPr/>
        </p:nvSpPr>
        <p:spPr bwMode="auto">
          <a:xfrm>
            <a:off x="7462547" y="2207753"/>
            <a:ext cx="184730" cy="307777"/>
          </a:xfrm>
          <a:prstGeom prst="rect">
            <a:avLst/>
          </a:prstGeom>
          <a:noFill/>
          <a:ln w="9525">
            <a:noFill/>
            <a:miter lim="800000"/>
            <a:headEnd/>
            <a:tailEnd/>
          </a:ln>
        </p:spPr>
        <p:txBody>
          <a:bodyPr wrap="none">
            <a:spAutoFit/>
          </a:bodyPr>
          <a:lstStyle/>
          <a:p>
            <a:pPr algn="ctr"/>
            <a:endParaRPr lang="en-US" sz="1400" b="1" dirty="0">
              <a:solidFill>
                <a:prstClr val="black"/>
              </a:solidFill>
              <a:latin typeface="Arial" pitchFamily="34" charset="0"/>
              <a:ea typeface="+mn-ea"/>
              <a:cs typeface="Arial" pitchFamily="34" charset="0"/>
            </a:endParaRPr>
          </a:p>
        </p:txBody>
      </p:sp>
      <p:grpSp>
        <p:nvGrpSpPr>
          <p:cNvPr id="2" name="Group 20"/>
          <p:cNvGrpSpPr/>
          <p:nvPr/>
        </p:nvGrpSpPr>
        <p:grpSpPr>
          <a:xfrm>
            <a:off x="6715003" y="2209384"/>
            <a:ext cx="2210644" cy="3633312"/>
            <a:chOff x="6705600" y="2234088"/>
            <a:chExt cx="2210644" cy="3633312"/>
          </a:xfrm>
        </p:grpSpPr>
        <p:pic>
          <p:nvPicPr>
            <p:cNvPr id="10254" name="Picture 14"/>
            <p:cNvPicPr>
              <a:picLocks noChangeAspect="1" noChangeArrowheads="1"/>
            </p:cNvPicPr>
            <p:nvPr/>
          </p:nvPicPr>
          <p:blipFill>
            <a:blip r:embed="rId4" cstate="print"/>
            <a:srcRect l="8905" t="27257" r="5009" b="4599"/>
            <a:stretch>
              <a:fillRect/>
            </a:stretch>
          </p:blipFill>
          <p:spPr bwMode="auto">
            <a:xfrm>
              <a:off x="6705600" y="3963949"/>
              <a:ext cx="2209800" cy="1903451"/>
            </a:xfrm>
            <a:prstGeom prst="rect">
              <a:avLst/>
            </a:prstGeom>
            <a:noFill/>
            <a:ln w="9525">
              <a:noFill/>
              <a:miter lim="800000"/>
              <a:headEnd/>
              <a:tailEnd/>
            </a:ln>
          </p:spPr>
        </p:pic>
        <p:pic>
          <p:nvPicPr>
            <p:cNvPr id="10255" name="Picture 15"/>
            <p:cNvPicPr>
              <a:picLocks noChangeAspect="1" noChangeArrowheads="1"/>
            </p:cNvPicPr>
            <p:nvPr/>
          </p:nvPicPr>
          <p:blipFill>
            <a:blip r:embed="rId5" cstate="print"/>
            <a:srcRect l="8249" t="24684" r="10942" b="9494"/>
            <a:stretch>
              <a:fillRect/>
            </a:stretch>
          </p:blipFill>
          <p:spPr bwMode="auto">
            <a:xfrm>
              <a:off x="6705600" y="2234088"/>
              <a:ext cx="2210644" cy="1915892"/>
            </a:xfrm>
            <a:prstGeom prst="rect">
              <a:avLst/>
            </a:prstGeom>
            <a:noFill/>
            <a:ln w="9525">
              <a:noFill/>
              <a:miter lim="800000"/>
              <a:headEnd/>
              <a:tailEnd/>
            </a:ln>
          </p:spPr>
        </p:pic>
      </p:grpSp>
      <p:sp>
        <p:nvSpPr>
          <p:cNvPr id="10256" name="Text Box 16"/>
          <p:cNvSpPr txBox="1">
            <a:spLocks noChangeArrowheads="1"/>
          </p:cNvSpPr>
          <p:nvPr/>
        </p:nvSpPr>
        <p:spPr bwMode="auto">
          <a:xfrm>
            <a:off x="6703540" y="5868610"/>
            <a:ext cx="2663824" cy="641350"/>
          </a:xfrm>
          <a:prstGeom prst="rect">
            <a:avLst/>
          </a:prstGeom>
          <a:noFill/>
          <a:ln w="9525">
            <a:noFill/>
            <a:miter lim="800000"/>
            <a:headEnd/>
            <a:tailEnd/>
          </a:ln>
        </p:spPr>
        <p:txBody>
          <a:bodyPr/>
          <a:lstStyle/>
          <a:p>
            <a:pPr marL="228600" indent="-228600"/>
            <a:r>
              <a:rPr lang="en-US" sz="1100" b="1" dirty="0" smtClean="0">
                <a:solidFill>
                  <a:prstClr val="black"/>
                </a:solidFill>
                <a:latin typeface="Arial" pitchFamily="34" charset="0"/>
                <a:ea typeface="+mn-ea"/>
                <a:cs typeface="Arial" pitchFamily="34" charset="0"/>
              </a:rPr>
              <a:t>Hurricane intensity trends</a:t>
            </a:r>
          </a:p>
          <a:p>
            <a:pPr marL="228600" indent="-228600"/>
            <a:r>
              <a:rPr lang="en-US" sz="1000" dirty="0" smtClean="0">
                <a:solidFill>
                  <a:prstClr val="black"/>
                </a:solidFill>
                <a:latin typeface="Arial" pitchFamily="34" charset="0"/>
                <a:ea typeface="+mn-ea"/>
                <a:cs typeface="Arial" pitchFamily="34" charset="0"/>
              </a:rPr>
              <a:t>(</a:t>
            </a:r>
            <a:r>
              <a:rPr lang="en-US" sz="1000" dirty="0" err="1" smtClean="0">
                <a:solidFill>
                  <a:prstClr val="black"/>
                </a:solidFill>
                <a:latin typeface="Arial" pitchFamily="34" charset="0"/>
                <a:ea typeface="+mn-ea"/>
                <a:cs typeface="Arial" pitchFamily="34" charset="0"/>
              </a:rPr>
              <a:t>Kossin</a:t>
            </a:r>
            <a:r>
              <a:rPr lang="en-US" sz="1000" dirty="0" smtClean="0">
                <a:solidFill>
                  <a:prstClr val="black"/>
                </a:solidFill>
                <a:latin typeface="Arial" pitchFamily="34" charset="0"/>
                <a:ea typeface="+mn-ea"/>
                <a:cs typeface="Arial" pitchFamily="34" charset="0"/>
              </a:rPr>
              <a:t> </a:t>
            </a:r>
            <a:r>
              <a:rPr lang="en-US" sz="1000" dirty="0">
                <a:solidFill>
                  <a:prstClr val="black"/>
                </a:solidFill>
                <a:latin typeface="Arial" pitchFamily="34" charset="0"/>
                <a:ea typeface="+mn-ea"/>
                <a:cs typeface="Arial" pitchFamily="34" charset="0"/>
              </a:rPr>
              <a:t>et al. 2007)</a:t>
            </a:r>
          </a:p>
          <a:p>
            <a:pPr marL="228600" indent="-228600"/>
            <a:endParaRPr lang="en-US" sz="1100" b="1" dirty="0">
              <a:solidFill>
                <a:prstClr val="black"/>
              </a:solidFill>
              <a:latin typeface="Arial" pitchFamily="34" charset="0"/>
              <a:ea typeface="+mn-ea"/>
              <a:cs typeface="Arial" pitchFamily="34" charset="0"/>
            </a:endParaRPr>
          </a:p>
          <a:p>
            <a:pPr marL="228600" indent="-228600"/>
            <a:endParaRPr lang="en-US" sz="1100" b="1" dirty="0">
              <a:solidFill>
                <a:prstClr val="black"/>
              </a:solidFill>
              <a:latin typeface="Arial" pitchFamily="34" charset="0"/>
              <a:ea typeface="+mn-ea"/>
              <a:cs typeface="Arial" pitchFamily="34" charset="0"/>
            </a:endParaRPr>
          </a:p>
        </p:txBody>
      </p:sp>
      <p:sp>
        <p:nvSpPr>
          <p:cNvPr id="10250" name="Text Box 19"/>
          <p:cNvSpPr txBox="1">
            <a:spLocks noChangeArrowheads="1"/>
          </p:cNvSpPr>
          <p:nvPr/>
        </p:nvSpPr>
        <p:spPr bwMode="auto">
          <a:xfrm>
            <a:off x="3417887" y="1780526"/>
            <a:ext cx="1809750" cy="307777"/>
          </a:xfrm>
          <a:prstGeom prst="rect">
            <a:avLst/>
          </a:prstGeom>
          <a:noFill/>
          <a:ln w="9525">
            <a:noFill/>
            <a:miter lim="800000"/>
            <a:headEnd/>
            <a:tailEnd/>
          </a:ln>
        </p:spPr>
        <p:txBody>
          <a:bodyPr>
            <a:spAutoFit/>
          </a:bodyPr>
          <a:lstStyle/>
          <a:p>
            <a:pPr algn="ctr">
              <a:spcBef>
                <a:spcPct val="50000"/>
              </a:spcBef>
            </a:pPr>
            <a:r>
              <a:rPr lang="en-US" sz="1400" b="1" dirty="0" smtClean="0">
                <a:solidFill>
                  <a:prstClr val="black"/>
                </a:solidFill>
                <a:latin typeface="Arial" pitchFamily="34" charset="0"/>
                <a:ea typeface="+mn-ea"/>
                <a:cs typeface="Arial" pitchFamily="34" charset="0"/>
              </a:rPr>
              <a:t>Identify Anomalies</a:t>
            </a:r>
            <a:endParaRPr lang="en-US" sz="1400" b="1" dirty="0">
              <a:solidFill>
                <a:prstClr val="black"/>
              </a:solidFill>
              <a:latin typeface="Arial" pitchFamily="34" charset="0"/>
              <a:ea typeface="+mn-ea"/>
              <a:cs typeface="Arial" pitchFamily="34" charset="0"/>
            </a:endParaRPr>
          </a:p>
        </p:txBody>
      </p:sp>
      <p:sp>
        <p:nvSpPr>
          <p:cNvPr id="10251" name="Text Box 20"/>
          <p:cNvSpPr txBox="1">
            <a:spLocks noChangeArrowheads="1"/>
          </p:cNvSpPr>
          <p:nvPr/>
        </p:nvSpPr>
        <p:spPr bwMode="auto">
          <a:xfrm>
            <a:off x="6626226" y="1727491"/>
            <a:ext cx="2371725" cy="307777"/>
          </a:xfrm>
          <a:prstGeom prst="rect">
            <a:avLst/>
          </a:prstGeom>
          <a:noFill/>
          <a:ln w="9525">
            <a:noFill/>
            <a:miter lim="800000"/>
            <a:headEnd/>
            <a:tailEnd/>
          </a:ln>
        </p:spPr>
        <p:txBody>
          <a:bodyPr wrap="square">
            <a:spAutoFit/>
          </a:bodyPr>
          <a:lstStyle/>
          <a:p>
            <a:pPr algn="ctr">
              <a:spcBef>
                <a:spcPct val="50000"/>
              </a:spcBef>
            </a:pPr>
            <a:r>
              <a:rPr lang="en-US" sz="1400" b="1" dirty="0" smtClean="0">
                <a:solidFill>
                  <a:prstClr val="black"/>
                </a:solidFill>
                <a:latin typeface="Arial" pitchFamily="34" charset="0"/>
                <a:ea typeface="+mn-ea"/>
                <a:cs typeface="Arial" pitchFamily="34" charset="0"/>
              </a:rPr>
              <a:t>Trend the Anomalies</a:t>
            </a:r>
            <a:endParaRPr lang="en-US" sz="1400" b="1" dirty="0">
              <a:solidFill>
                <a:prstClr val="black"/>
              </a:solidFill>
              <a:latin typeface="Arial" pitchFamily="34" charset="0"/>
              <a:ea typeface="+mn-ea"/>
              <a:cs typeface="Arial" pitchFamily="34" charset="0"/>
            </a:endParaRPr>
          </a:p>
        </p:txBody>
      </p:sp>
      <p:sp>
        <p:nvSpPr>
          <p:cNvPr id="17" name="Rectangle 2"/>
          <p:cNvSpPr txBox="1">
            <a:spLocks noChangeArrowheads="1"/>
          </p:cNvSpPr>
          <p:nvPr/>
        </p:nvSpPr>
        <p:spPr>
          <a:xfrm>
            <a:off x="152400" y="314325"/>
            <a:ext cx="9144000" cy="10826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3D7499"/>
                </a:solidFill>
                <a:latin typeface="Arial Narrow" panose="020B0606020202030204" pitchFamily="34" charset="0"/>
                <a:ea typeface="+mj-ea"/>
                <a:cs typeface="+mj-cs"/>
              </a:defRPr>
            </a:lvl1pPr>
          </a:lstStyle>
          <a:p>
            <a:r>
              <a:rPr lang="en-US" sz="3600" b="1" smtClean="0"/>
              <a:t>Records-to-Information: Hurricane Trends</a:t>
            </a:r>
            <a:endParaRPr lang="en-US" sz="3600" b="1" dirty="0" smtClean="0"/>
          </a:p>
        </p:txBody>
      </p:sp>
      <p:sp>
        <p:nvSpPr>
          <p:cNvPr id="4" name="Rectangle 3"/>
          <p:cNvSpPr/>
          <p:nvPr/>
        </p:nvSpPr>
        <p:spPr>
          <a:xfrm>
            <a:off x="152400" y="4948805"/>
            <a:ext cx="2827339" cy="646331"/>
          </a:xfrm>
          <a:prstGeom prst="rect">
            <a:avLst/>
          </a:prstGeom>
        </p:spPr>
        <p:txBody>
          <a:bodyPr wrap="square">
            <a:spAutoFit/>
          </a:bodyPr>
          <a:lstStyle/>
          <a:p>
            <a:pPr>
              <a:spcBef>
                <a:spcPct val="50000"/>
              </a:spcBef>
            </a:pPr>
            <a:r>
              <a:rPr lang="en-US" dirty="0"/>
              <a:t>29 Geostationary Satellites </a:t>
            </a:r>
            <a:br>
              <a:rPr lang="en-US" dirty="0"/>
            </a:br>
            <a:r>
              <a:rPr lang="en-US" dirty="0"/>
              <a:t>+ 8 Polar Satellites</a:t>
            </a:r>
            <a:endParaRPr lang="en-US" dirty="0"/>
          </a:p>
        </p:txBody>
      </p:sp>
      <p:sp>
        <p:nvSpPr>
          <p:cNvPr id="5" name="Rectangle 4"/>
          <p:cNvSpPr/>
          <p:nvPr/>
        </p:nvSpPr>
        <p:spPr>
          <a:xfrm>
            <a:off x="3838338" y="5190669"/>
            <a:ext cx="968848" cy="646331"/>
          </a:xfrm>
          <a:prstGeom prst="rect">
            <a:avLst/>
          </a:prstGeom>
        </p:spPr>
        <p:txBody>
          <a:bodyPr wrap="square">
            <a:spAutoFit/>
          </a:bodyPr>
          <a:lstStyle/>
          <a:p>
            <a:r>
              <a:rPr lang="en-US" dirty="0"/>
              <a:t>30 </a:t>
            </a:r>
            <a:r>
              <a:rPr lang="en-US" dirty="0" smtClean="0"/>
              <a:t>Years</a:t>
            </a:r>
            <a:r>
              <a:rPr lang="en-US" dirty="0"/>
              <a:t/>
            </a:r>
            <a:br>
              <a:rPr lang="en-US" dirty="0"/>
            </a:br>
            <a:endParaRPr lang="en-US" dirty="0"/>
          </a:p>
        </p:txBody>
      </p:sp>
    </p:spTree>
    <p:extLst>
      <p:ext uri="{BB962C8B-B14F-4D97-AF65-F5344CB8AC3E}">
        <p14:creationId xmlns:p14="http://schemas.microsoft.com/office/powerpoint/2010/main" val="11719918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376238"/>
            <a:ext cx="8229600" cy="1143000"/>
          </a:xfrm>
        </p:spPr>
        <p:txBody>
          <a:bodyPr>
            <a:normAutofit/>
          </a:bodyPr>
          <a:lstStyle/>
          <a:p>
            <a:r>
              <a:rPr lang="en-US" sz="3600" b="1" dirty="0" smtClean="0">
                <a:solidFill>
                  <a:srgbClr val="3D7499"/>
                </a:solidFill>
              </a:rPr>
              <a:t>Outline</a:t>
            </a:r>
            <a:endParaRPr lang="en-US" sz="3600" b="1" dirty="0">
              <a:solidFill>
                <a:srgbClr val="3D7499"/>
              </a:solidFill>
            </a:endParaRPr>
          </a:p>
        </p:txBody>
      </p:sp>
      <p:sp>
        <p:nvSpPr>
          <p:cNvPr id="3" name="Content Placeholder 2"/>
          <p:cNvSpPr>
            <a:spLocks noGrp="1"/>
          </p:cNvSpPr>
          <p:nvPr>
            <p:ph sz="quarter" idx="10"/>
          </p:nvPr>
        </p:nvSpPr>
        <p:spPr>
          <a:xfrm>
            <a:off x="365132" y="1924066"/>
            <a:ext cx="8689968" cy="4572000"/>
          </a:xfrm>
        </p:spPr>
        <p:txBody>
          <a:bodyPr>
            <a:normAutofit/>
          </a:bodyPr>
          <a:lstStyle/>
          <a:p>
            <a:r>
              <a:rPr lang="en-US" sz="2400" dirty="0" smtClean="0"/>
              <a:t>A Climate Data Record Program for NPP/NPOESS</a:t>
            </a:r>
          </a:p>
          <a:p>
            <a:r>
              <a:rPr lang="en-US" sz="2400" dirty="0"/>
              <a:t>The diverse and growing climate application community, its changing needs and expectations</a:t>
            </a:r>
          </a:p>
          <a:p>
            <a:r>
              <a:rPr lang="en-US" sz="2400" dirty="0" smtClean="0"/>
              <a:t>Meeting climate community product &amp; service needs</a:t>
            </a:r>
          </a:p>
          <a:p>
            <a:pPr marL="971550" lvl="1" indent="-514350">
              <a:buFont typeface="+mj-lt"/>
              <a:buAutoNum type="arabicPeriod"/>
            </a:pPr>
            <a:r>
              <a:rPr lang="en-US" sz="2000" dirty="0" smtClean="0"/>
              <a:t>Information vs. Data</a:t>
            </a:r>
          </a:p>
          <a:p>
            <a:pPr marL="971550" lvl="1" indent="-514350">
              <a:buFont typeface="+mj-lt"/>
              <a:buAutoNum type="arabicPeriod"/>
            </a:pPr>
            <a:r>
              <a:rPr lang="en-US" sz="2000" b="1" dirty="0" smtClean="0"/>
              <a:t>Ease </a:t>
            </a:r>
            <a:r>
              <a:rPr lang="en-US" sz="2000" b="1" dirty="0"/>
              <a:t>of </a:t>
            </a:r>
            <a:r>
              <a:rPr lang="en-US" sz="2000" b="1" dirty="0" smtClean="0"/>
              <a:t>access</a:t>
            </a:r>
            <a:endParaRPr lang="en-US" sz="2000" b="1" dirty="0"/>
          </a:p>
          <a:p>
            <a:pPr marL="971550" lvl="1" indent="-514350">
              <a:buFont typeface="+mj-lt"/>
              <a:buAutoNum type="arabicPeriod"/>
            </a:pPr>
            <a:r>
              <a:rPr lang="en-US" sz="2000" dirty="0" smtClean="0"/>
              <a:t>Latency</a:t>
            </a:r>
          </a:p>
          <a:p>
            <a:pPr marL="971550" lvl="1" indent="-514350">
              <a:buFont typeface="+mj-lt"/>
              <a:buAutoNum type="arabicPeriod"/>
            </a:pPr>
            <a:r>
              <a:rPr lang="en-US" sz="2000" dirty="0" smtClean="0"/>
              <a:t>Longevity</a:t>
            </a:r>
          </a:p>
          <a:p>
            <a:pPr marL="457200" lvl="1" indent="0">
              <a:buNone/>
            </a:pPr>
            <a:endParaRPr lang="en-US" sz="2000" dirty="0" smtClean="0"/>
          </a:p>
          <a:p>
            <a:endParaRPr lang="en-US" sz="2400" dirty="0"/>
          </a:p>
        </p:txBody>
      </p:sp>
    </p:spTree>
    <p:extLst>
      <p:ext uri="{BB962C8B-B14F-4D97-AF65-F5344CB8AC3E}">
        <p14:creationId xmlns:p14="http://schemas.microsoft.com/office/powerpoint/2010/main" val="1354133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263526" y="419100"/>
            <a:ext cx="8588374" cy="977900"/>
          </a:xfrm>
        </p:spPr>
        <p:txBody>
          <a:bodyPr>
            <a:noAutofit/>
          </a:bodyPr>
          <a:lstStyle/>
          <a:p>
            <a:r>
              <a:rPr lang="en-US" sz="3600" b="1" dirty="0" smtClean="0"/>
              <a:t>Provide Climate Data </a:t>
            </a:r>
            <a:r>
              <a:rPr lang="en-US" sz="3600" b="1" dirty="0" smtClean="0"/>
              <a:t>Access </a:t>
            </a:r>
            <a:r>
              <a:rPr lang="en-US" sz="3600" b="1" dirty="0" smtClean="0"/>
              <a:t>to (Much Larger) </a:t>
            </a:r>
            <a:br>
              <a:rPr lang="en-US" sz="3600" b="1" dirty="0" smtClean="0"/>
            </a:br>
            <a:r>
              <a:rPr lang="en-US" sz="3600" b="1" dirty="0" smtClean="0"/>
              <a:t>Point-N-Click User Community</a:t>
            </a:r>
            <a:endParaRPr lang="en-US" sz="3600" b="1" dirty="0" smtClean="0"/>
          </a:p>
        </p:txBody>
      </p:sp>
      <p:pic>
        <p:nvPicPr>
          <p:cNvPr id="194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886336"/>
            <a:ext cx="4035425" cy="267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8937" y="1600200"/>
            <a:ext cx="2385625"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TextBox 3"/>
          <p:cNvSpPr txBox="1">
            <a:spLocks noChangeArrowheads="1"/>
          </p:cNvSpPr>
          <p:nvPr/>
        </p:nvSpPr>
        <p:spPr bwMode="auto">
          <a:xfrm>
            <a:off x="0" y="51308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dirty="0">
                <a:latin typeface="Century Gothic" pitchFamily="34" charset="0"/>
              </a:rPr>
              <a:t>Going </a:t>
            </a:r>
            <a:r>
              <a:rPr lang="en-US" sz="2000" dirty="0">
                <a:latin typeface="Century Gothic" pitchFamily="34" charset="0"/>
              </a:rPr>
              <a:t>from</a:t>
            </a:r>
            <a:r>
              <a:rPr lang="en-US" dirty="0">
                <a:latin typeface="Century Gothic" pitchFamily="34" charset="0"/>
              </a:rPr>
              <a:t> “drinking from the fire hose” to “sipping a </a:t>
            </a:r>
            <a:r>
              <a:rPr lang="en-US" dirty="0" smtClean="0">
                <a:latin typeface="Century Gothic" pitchFamily="34" charset="0"/>
              </a:rPr>
              <a:t>cup </a:t>
            </a:r>
            <a:r>
              <a:rPr lang="en-US" dirty="0">
                <a:latin typeface="Century Gothic" pitchFamily="34" charset="0"/>
              </a:rPr>
              <a:t>of tea”</a:t>
            </a:r>
          </a:p>
        </p:txBody>
      </p:sp>
      <p:cxnSp>
        <p:nvCxnSpPr>
          <p:cNvPr id="6" name="Straight Arrow Connector 5"/>
          <p:cNvCxnSpPr/>
          <p:nvPr/>
        </p:nvCxnSpPr>
        <p:spPr>
          <a:xfrm>
            <a:off x="4968240" y="3173413"/>
            <a:ext cx="780288"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9463" name="TextBox 6"/>
          <p:cNvSpPr txBox="1">
            <a:spLocks noChangeArrowheads="1"/>
          </p:cNvSpPr>
          <p:nvPr/>
        </p:nvSpPr>
        <p:spPr bwMode="auto">
          <a:xfrm>
            <a:off x="0" y="599535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dirty="0" smtClean="0"/>
              <a:t>Web Services</a:t>
            </a:r>
            <a:endParaRPr lang="en-US" dirty="0"/>
          </a:p>
        </p:txBody>
      </p:sp>
      <p:sp>
        <p:nvSpPr>
          <p:cNvPr id="19466" name="TextBox 9"/>
          <p:cNvSpPr txBox="1">
            <a:spLocks noChangeArrowheads="1"/>
          </p:cNvSpPr>
          <p:nvPr/>
        </p:nvSpPr>
        <p:spPr bwMode="auto">
          <a:xfrm>
            <a:off x="263525" y="4735512"/>
            <a:ext cx="43434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dirty="0" smtClean="0"/>
              <a:t>Provider Model of Data </a:t>
            </a:r>
            <a:r>
              <a:rPr lang="en-US" sz="1400" b="1" dirty="0"/>
              <a:t>Access</a:t>
            </a:r>
          </a:p>
        </p:txBody>
      </p:sp>
      <p:sp>
        <p:nvSpPr>
          <p:cNvPr id="19467" name="TextBox 12"/>
          <p:cNvSpPr txBox="1">
            <a:spLocks noChangeArrowheads="1"/>
          </p:cNvSpPr>
          <p:nvPr/>
        </p:nvSpPr>
        <p:spPr bwMode="auto">
          <a:xfrm>
            <a:off x="5953125" y="4787900"/>
            <a:ext cx="2757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dirty="0" smtClean="0"/>
              <a:t>User Model </a:t>
            </a:r>
            <a:r>
              <a:rPr lang="en-US" sz="1400" b="1" dirty="0"/>
              <a:t>Of Data Access</a:t>
            </a:r>
          </a:p>
        </p:txBody>
      </p:sp>
    </p:spTree>
    <p:extLst>
      <p:ext uri="{BB962C8B-B14F-4D97-AF65-F5344CB8AC3E}">
        <p14:creationId xmlns:p14="http://schemas.microsoft.com/office/powerpoint/2010/main" val="362229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376238"/>
            <a:ext cx="8229600" cy="1143000"/>
          </a:xfrm>
        </p:spPr>
        <p:txBody>
          <a:bodyPr>
            <a:normAutofit/>
          </a:bodyPr>
          <a:lstStyle/>
          <a:p>
            <a:r>
              <a:rPr lang="en-US" sz="3600" b="1" dirty="0" smtClean="0">
                <a:solidFill>
                  <a:srgbClr val="3D7499"/>
                </a:solidFill>
              </a:rPr>
              <a:t>Outline</a:t>
            </a:r>
            <a:endParaRPr lang="en-US" sz="3600" b="1" dirty="0">
              <a:solidFill>
                <a:srgbClr val="3D7499"/>
              </a:solidFill>
            </a:endParaRPr>
          </a:p>
        </p:txBody>
      </p:sp>
      <p:sp>
        <p:nvSpPr>
          <p:cNvPr id="3" name="Content Placeholder 2"/>
          <p:cNvSpPr>
            <a:spLocks noGrp="1"/>
          </p:cNvSpPr>
          <p:nvPr>
            <p:ph sz="quarter" idx="10"/>
          </p:nvPr>
        </p:nvSpPr>
        <p:spPr>
          <a:xfrm>
            <a:off x="365132" y="1924066"/>
            <a:ext cx="8689968" cy="4572000"/>
          </a:xfrm>
        </p:spPr>
        <p:txBody>
          <a:bodyPr>
            <a:normAutofit/>
          </a:bodyPr>
          <a:lstStyle/>
          <a:p>
            <a:r>
              <a:rPr lang="en-US" sz="2400" b="1" dirty="0" smtClean="0"/>
              <a:t>A Climate Data Record Program for NPP/NPOESS</a:t>
            </a:r>
          </a:p>
          <a:p>
            <a:r>
              <a:rPr lang="en-US" sz="2400" dirty="0"/>
              <a:t>The diverse and growing climate application community, its changing needs and expectations</a:t>
            </a:r>
          </a:p>
          <a:p>
            <a:r>
              <a:rPr lang="en-US" sz="2400" dirty="0" smtClean="0"/>
              <a:t>Meeting climate community product &amp; service needs</a:t>
            </a:r>
          </a:p>
          <a:p>
            <a:pPr marL="971550" lvl="1" indent="-514350">
              <a:buFont typeface="+mj-lt"/>
              <a:buAutoNum type="arabicPeriod"/>
            </a:pPr>
            <a:r>
              <a:rPr lang="en-US" sz="2000" dirty="0" smtClean="0"/>
              <a:t>Information vs. Data</a:t>
            </a:r>
          </a:p>
          <a:p>
            <a:pPr marL="971550" lvl="1" indent="-514350">
              <a:buFont typeface="+mj-lt"/>
              <a:buAutoNum type="arabicPeriod"/>
            </a:pPr>
            <a:r>
              <a:rPr lang="en-US" sz="2000" dirty="0" smtClean="0"/>
              <a:t>Ease </a:t>
            </a:r>
            <a:r>
              <a:rPr lang="en-US" sz="2000" dirty="0"/>
              <a:t>of </a:t>
            </a:r>
            <a:r>
              <a:rPr lang="en-US" sz="2000" dirty="0" smtClean="0"/>
              <a:t>access</a:t>
            </a:r>
            <a:endParaRPr lang="en-US" sz="2000" dirty="0"/>
          </a:p>
          <a:p>
            <a:pPr marL="971550" lvl="1" indent="-514350">
              <a:buFont typeface="+mj-lt"/>
              <a:buAutoNum type="arabicPeriod"/>
            </a:pPr>
            <a:r>
              <a:rPr lang="en-US" sz="2000" dirty="0" smtClean="0"/>
              <a:t>Latency</a:t>
            </a:r>
          </a:p>
          <a:p>
            <a:pPr marL="971550" lvl="1" indent="-514350">
              <a:buFont typeface="+mj-lt"/>
              <a:buAutoNum type="arabicPeriod"/>
            </a:pPr>
            <a:r>
              <a:rPr lang="en-US" sz="2000" dirty="0" smtClean="0"/>
              <a:t>Longevity</a:t>
            </a:r>
          </a:p>
          <a:p>
            <a:pPr marL="457200" lvl="1" indent="0">
              <a:buNone/>
            </a:pPr>
            <a:endParaRPr lang="en-US" sz="2000" dirty="0" smtClean="0"/>
          </a:p>
          <a:p>
            <a:endParaRPr lang="en-US" sz="2400" dirty="0"/>
          </a:p>
        </p:txBody>
      </p:sp>
    </p:spTree>
    <p:extLst>
      <p:ext uri="{BB962C8B-B14F-4D97-AF65-F5344CB8AC3E}">
        <p14:creationId xmlns:p14="http://schemas.microsoft.com/office/powerpoint/2010/main" val="1354133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Placeholder 2"/>
          <p:cNvSpPr>
            <a:spLocks noGrp="1"/>
          </p:cNvSpPr>
          <p:nvPr>
            <p:ph idx="1"/>
          </p:nvPr>
        </p:nvSpPr>
        <p:spPr>
          <a:xfrm>
            <a:off x="254000" y="2133600"/>
            <a:ext cx="4640261" cy="4429125"/>
          </a:xfrm>
        </p:spPr>
        <p:txBody>
          <a:bodyPr/>
          <a:lstStyle/>
          <a:p>
            <a:pPr lvl="1"/>
            <a:r>
              <a:rPr lang="en-US" sz="2000" dirty="0" smtClean="0">
                <a:solidFill>
                  <a:schemeClr val="tx1"/>
                </a:solidFill>
              </a:rPr>
              <a:t>GIS Map Services allow easier data visualization, selection and use</a:t>
            </a:r>
          </a:p>
          <a:p>
            <a:pPr lvl="1"/>
            <a:r>
              <a:rPr lang="en-US" sz="2000" dirty="0" smtClean="0">
                <a:solidFill>
                  <a:schemeClr val="tx1"/>
                </a:solidFill>
              </a:rPr>
              <a:t>Web Services such as WMS, WFS, KML/KMZ (for Google Earth, etc.)</a:t>
            </a:r>
          </a:p>
          <a:p>
            <a:pPr lvl="1"/>
            <a:r>
              <a:rPr lang="en-US" sz="2000" dirty="0" smtClean="0">
                <a:solidFill>
                  <a:schemeClr val="tx1"/>
                </a:solidFill>
              </a:rPr>
              <a:t>Data visualization via tools such as </a:t>
            </a:r>
            <a:r>
              <a:rPr lang="en-US" sz="2000" i="1" dirty="0" smtClean="0">
                <a:solidFill>
                  <a:schemeClr val="tx1"/>
                </a:solidFill>
              </a:rPr>
              <a:t>Multigraph </a:t>
            </a:r>
            <a:r>
              <a:rPr lang="en-US" sz="2000" dirty="0" smtClean="0">
                <a:solidFill>
                  <a:schemeClr val="tx1"/>
                </a:solidFill>
              </a:rPr>
              <a:t>provide graphical display of various parameters</a:t>
            </a:r>
          </a:p>
        </p:txBody>
      </p:sp>
      <p:pic>
        <p:nvPicPr>
          <p:cNvPr id="3074" name="Picture 2"/>
          <p:cNvPicPr>
            <a:picLocks noChangeAspect="1" noChangeArrowheads="1"/>
          </p:cNvPicPr>
          <p:nvPr/>
        </p:nvPicPr>
        <p:blipFill>
          <a:blip r:embed="rId2" cstate="print"/>
          <a:srcRect/>
          <a:stretch>
            <a:fillRect/>
          </a:stretch>
        </p:blipFill>
        <p:spPr bwMode="auto">
          <a:xfrm>
            <a:off x="5283200" y="1636312"/>
            <a:ext cx="3695364" cy="229153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5283200" y="4010979"/>
            <a:ext cx="3721895" cy="2475546"/>
          </a:xfrm>
          <a:prstGeom prst="rect">
            <a:avLst/>
          </a:prstGeom>
          <a:noFill/>
          <a:ln w="9525">
            <a:noFill/>
            <a:miter lim="800000"/>
            <a:headEnd/>
            <a:tailEnd/>
          </a:ln>
        </p:spPr>
      </p:pic>
      <p:sp>
        <p:nvSpPr>
          <p:cNvPr id="3" name="Title 2"/>
          <p:cNvSpPr>
            <a:spLocks noGrp="1"/>
          </p:cNvSpPr>
          <p:nvPr>
            <p:ph type="title"/>
          </p:nvPr>
        </p:nvSpPr>
        <p:spPr/>
        <p:txBody>
          <a:bodyPr>
            <a:normAutofit fontScale="90000"/>
          </a:bodyPr>
          <a:lstStyle/>
          <a:p>
            <a:r>
              <a:rPr lang="en-US" sz="3600" b="1" dirty="0" smtClean="0"/>
              <a:t>Example:  Map/Web </a:t>
            </a:r>
            <a:r>
              <a:rPr lang="en-US" sz="3600" b="1" dirty="0"/>
              <a:t>Services </a:t>
            </a:r>
            <a:r>
              <a:rPr lang="en-US" sz="3600" b="1" dirty="0" smtClean="0"/>
              <a:t>&amp; Data Visualization</a:t>
            </a:r>
            <a:endParaRPr lang="en-US" sz="3600" b="1" dirty="0"/>
          </a:p>
        </p:txBody>
      </p:sp>
    </p:spTree>
    <p:extLst>
      <p:ext uri="{BB962C8B-B14F-4D97-AF65-F5344CB8AC3E}">
        <p14:creationId xmlns:p14="http://schemas.microsoft.com/office/powerpoint/2010/main" val="2433041371"/>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376238"/>
            <a:ext cx="8229600" cy="1143000"/>
          </a:xfrm>
        </p:spPr>
        <p:txBody>
          <a:bodyPr>
            <a:normAutofit/>
          </a:bodyPr>
          <a:lstStyle/>
          <a:p>
            <a:r>
              <a:rPr lang="en-US" sz="3600" b="1" dirty="0" smtClean="0">
                <a:solidFill>
                  <a:srgbClr val="3D7499"/>
                </a:solidFill>
              </a:rPr>
              <a:t>Outline</a:t>
            </a:r>
            <a:endParaRPr lang="en-US" sz="3600" b="1" dirty="0">
              <a:solidFill>
                <a:srgbClr val="3D7499"/>
              </a:solidFill>
            </a:endParaRPr>
          </a:p>
        </p:txBody>
      </p:sp>
      <p:sp>
        <p:nvSpPr>
          <p:cNvPr id="3" name="Content Placeholder 2"/>
          <p:cNvSpPr>
            <a:spLocks noGrp="1"/>
          </p:cNvSpPr>
          <p:nvPr>
            <p:ph sz="quarter" idx="10"/>
          </p:nvPr>
        </p:nvSpPr>
        <p:spPr>
          <a:xfrm>
            <a:off x="365132" y="1924066"/>
            <a:ext cx="8689968" cy="4572000"/>
          </a:xfrm>
        </p:spPr>
        <p:txBody>
          <a:bodyPr>
            <a:normAutofit/>
          </a:bodyPr>
          <a:lstStyle/>
          <a:p>
            <a:r>
              <a:rPr lang="en-US" sz="2400" dirty="0" smtClean="0"/>
              <a:t>A Climate Data Record Program for NPP/NPOESS</a:t>
            </a:r>
          </a:p>
          <a:p>
            <a:r>
              <a:rPr lang="en-US" sz="2400" dirty="0"/>
              <a:t>The diverse and growing climate application community, its changing needs and expectations</a:t>
            </a:r>
          </a:p>
          <a:p>
            <a:r>
              <a:rPr lang="en-US" sz="2400" dirty="0" smtClean="0"/>
              <a:t>Meeting climate community product &amp; service needs</a:t>
            </a:r>
          </a:p>
          <a:p>
            <a:pPr marL="971550" lvl="1" indent="-514350">
              <a:buFont typeface="+mj-lt"/>
              <a:buAutoNum type="arabicPeriod"/>
            </a:pPr>
            <a:r>
              <a:rPr lang="en-US" sz="2000" dirty="0" smtClean="0"/>
              <a:t>Information vs. Data</a:t>
            </a:r>
          </a:p>
          <a:p>
            <a:pPr marL="971550" lvl="1" indent="-514350">
              <a:buFont typeface="+mj-lt"/>
              <a:buAutoNum type="arabicPeriod"/>
            </a:pPr>
            <a:r>
              <a:rPr lang="en-US" sz="2000" dirty="0" smtClean="0"/>
              <a:t>Ease </a:t>
            </a:r>
            <a:r>
              <a:rPr lang="en-US" sz="2000" dirty="0"/>
              <a:t>of </a:t>
            </a:r>
            <a:r>
              <a:rPr lang="en-US" sz="2000" dirty="0" smtClean="0"/>
              <a:t>access</a:t>
            </a:r>
            <a:endParaRPr lang="en-US" sz="2000" dirty="0"/>
          </a:p>
          <a:p>
            <a:pPr marL="971550" lvl="1" indent="-514350">
              <a:buFont typeface="+mj-lt"/>
              <a:buAutoNum type="arabicPeriod"/>
            </a:pPr>
            <a:r>
              <a:rPr lang="en-US" sz="2000" b="1" dirty="0" smtClean="0"/>
              <a:t>Latency</a:t>
            </a:r>
          </a:p>
          <a:p>
            <a:pPr marL="971550" lvl="1" indent="-514350">
              <a:buFont typeface="+mj-lt"/>
              <a:buAutoNum type="arabicPeriod"/>
            </a:pPr>
            <a:r>
              <a:rPr lang="en-US" sz="2000" dirty="0" smtClean="0"/>
              <a:t>Longevity</a:t>
            </a:r>
          </a:p>
          <a:p>
            <a:pPr marL="457200" lvl="1" indent="0">
              <a:buNone/>
            </a:pPr>
            <a:endParaRPr lang="en-US" sz="2000" dirty="0" smtClean="0"/>
          </a:p>
          <a:p>
            <a:endParaRPr lang="en-US" sz="2400" dirty="0"/>
          </a:p>
        </p:txBody>
      </p:sp>
    </p:spTree>
    <p:extLst>
      <p:ext uri="{BB962C8B-B14F-4D97-AF65-F5344CB8AC3E}">
        <p14:creationId xmlns:p14="http://schemas.microsoft.com/office/powerpoint/2010/main" val="1354133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5164" y="307848"/>
            <a:ext cx="8503920" cy="1143000"/>
          </a:xfrm>
        </p:spPr>
        <p:txBody>
          <a:bodyPr>
            <a:normAutofit/>
          </a:bodyPr>
          <a:lstStyle/>
          <a:p>
            <a:pPr algn="ctr"/>
            <a:r>
              <a:rPr lang="en-US" sz="3200" b="1" dirty="0" smtClean="0"/>
              <a:t>Traditional Satellite Processing Scenarios</a:t>
            </a:r>
            <a:br>
              <a:rPr lang="en-US" sz="3200" b="1" dirty="0" smtClean="0"/>
            </a:br>
            <a:r>
              <a:rPr lang="en-US" sz="3200" b="1" dirty="0" smtClean="0"/>
              <a:t>Limit Applications</a:t>
            </a:r>
            <a:endParaRPr lang="en-US" sz="3200" b="1" dirty="0"/>
          </a:p>
        </p:txBody>
      </p:sp>
      <p:sp>
        <p:nvSpPr>
          <p:cNvPr id="5" name="TextBox 4"/>
          <p:cNvSpPr txBox="1"/>
          <p:nvPr/>
        </p:nvSpPr>
        <p:spPr>
          <a:xfrm rot="16200000">
            <a:off x="-1725603" y="2962512"/>
            <a:ext cx="5374161" cy="400110"/>
          </a:xfrm>
          <a:prstGeom prst="rect">
            <a:avLst/>
          </a:prstGeom>
          <a:noFill/>
        </p:spPr>
        <p:txBody>
          <a:bodyPr wrap="square" rtlCol="0">
            <a:spAutoFit/>
          </a:bodyPr>
          <a:lstStyle/>
          <a:p>
            <a:r>
              <a:rPr lang="en-US" sz="2000" dirty="0" smtClean="0"/>
              <a:t>Quality (accuracy, completeness, etc.)</a:t>
            </a:r>
            <a:endParaRPr lang="en-US" sz="2000" dirty="0"/>
          </a:p>
        </p:txBody>
      </p:sp>
      <p:sp>
        <p:nvSpPr>
          <p:cNvPr id="7" name="TextBox 6"/>
          <p:cNvSpPr txBox="1"/>
          <p:nvPr/>
        </p:nvSpPr>
        <p:spPr>
          <a:xfrm>
            <a:off x="1816608" y="5761326"/>
            <a:ext cx="811441" cy="307777"/>
          </a:xfrm>
          <a:prstGeom prst="rect">
            <a:avLst/>
          </a:prstGeom>
          <a:noFill/>
        </p:spPr>
        <p:txBody>
          <a:bodyPr wrap="none" rtlCol="0">
            <a:spAutoFit/>
          </a:bodyPr>
          <a:lstStyle/>
          <a:p>
            <a:r>
              <a:rPr lang="en-US" sz="1400" b="0" dirty="0"/>
              <a:t>M</a:t>
            </a:r>
            <a:r>
              <a:rPr lang="en-US" sz="1400" b="0" dirty="0" smtClean="0"/>
              <a:t>inutes</a:t>
            </a:r>
            <a:endParaRPr lang="en-US" sz="1400" b="0" dirty="0"/>
          </a:p>
        </p:txBody>
      </p:sp>
      <p:sp>
        <p:nvSpPr>
          <p:cNvPr id="8" name="TextBox 7"/>
          <p:cNvSpPr txBox="1"/>
          <p:nvPr/>
        </p:nvSpPr>
        <p:spPr>
          <a:xfrm>
            <a:off x="3306354" y="5761326"/>
            <a:ext cx="1983172" cy="307777"/>
          </a:xfrm>
          <a:prstGeom prst="rect">
            <a:avLst/>
          </a:prstGeom>
          <a:noFill/>
        </p:spPr>
        <p:txBody>
          <a:bodyPr wrap="none" rtlCol="0">
            <a:spAutoFit/>
          </a:bodyPr>
          <a:lstStyle/>
          <a:p>
            <a:r>
              <a:rPr lang="en-US" sz="1400" b="0" dirty="0"/>
              <a:t>D</a:t>
            </a:r>
            <a:r>
              <a:rPr lang="en-US" sz="1400" b="0" dirty="0" smtClean="0"/>
              <a:t>ays                 Weeks</a:t>
            </a:r>
            <a:endParaRPr lang="en-US" sz="1400" b="0" dirty="0"/>
          </a:p>
        </p:txBody>
      </p:sp>
      <p:sp>
        <p:nvSpPr>
          <p:cNvPr id="9" name="TextBox 8"/>
          <p:cNvSpPr txBox="1"/>
          <p:nvPr/>
        </p:nvSpPr>
        <p:spPr>
          <a:xfrm>
            <a:off x="6325821" y="5761326"/>
            <a:ext cx="636264" cy="307777"/>
          </a:xfrm>
          <a:prstGeom prst="rect">
            <a:avLst/>
          </a:prstGeom>
          <a:noFill/>
        </p:spPr>
        <p:txBody>
          <a:bodyPr wrap="none" rtlCol="0">
            <a:spAutoFit/>
          </a:bodyPr>
          <a:lstStyle/>
          <a:p>
            <a:r>
              <a:rPr lang="en-US" sz="1400" b="0" dirty="0" smtClean="0"/>
              <a:t>Years</a:t>
            </a:r>
            <a:endParaRPr lang="en-US" sz="1400" b="0" dirty="0"/>
          </a:p>
        </p:txBody>
      </p:sp>
      <p:cxnSp>
        <p:nvCxnSpPr>
          <p:cNvPr id="11" name="Straight Connector 10"/>
          <p:cNvCxnSpPr/>
          <p:nvPr/>
        </p:nvCxnSpPr>
        <p:spPr>
          <a:xfrm>
            <a:off x="1316736" y="1450848"/>
            <a:ext cx="0" cy="4300103"/>
          </a:xfrm>
          <a:prstGeom prst="line">
            <a:avLst/>
          </a:prstGeom>
          <a:ln w="19050" cmpd="sng"/>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10640" y="5731550"/>
            <a:ext cx="7309104" cy="25497"/>
          </a:xfrm>
          <a:prstGeom prst="line">
            <a:avLst/>
          </a:prstGeom>
          <a:ln w="19050" cmpd="sng"/>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942179" y="4656243"/>
            <a:ext cx="2199111" cy="1504171"/>
            <a:chOff x="993647" y="3059176"/>
            <a:chExt cx="2199111" cy="1504171"/>
          </a:xfrm>
        </p:grpSpPr>
        <p:sp>
          <p:nvSpPr>
            <p:cNvPr id="24" name="Rectangle 23"/>
            <p:cNvSpPr/>
            <p:nvPr/>
          </p:nvSpPr>
          <p:spPr>
            <a:xfrm>
              <a:off x="993647" y="3105800"/>
              <a:ext cx="1836400" cy="145754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1356358" y="3059176"/>
              <a:ext cx="1836400" cy="145754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766" tIns="0" rIns="0" bIns="0" numCol="1" spcCol="1270" anchor="t" anchorCtr="0">
              <a:noAutofit/>
            </a:bodyPr>
            <a:lstStyle/>
            <a:p>
              <a:pPr lvl="0" algn="l" defTabSz="488950">
                <a:lnSpc>
                  <a:spcPct val="90000"/>
                </a:lnSpc>
                <a:spcBef>
                  <a:spcPct val="0"/>
                </a:spcBef>
                <a:spcAft>
                  <a:spcPct val="35000"/>
                </a:spcAft>
              </a:pPr>
              <a:r>
                <a:rPr lang="en-US" sz="1100" b="0" kern="1200" dirty="0" smtClean="0"/>
                <a:t>Operational Weather</a:t>
              </a:r>
              <a:br>
                <a:rPr lang="en-US" sz="1100" b="0" kern="1200" dirty="0" smtClean="0"/>
              </a:br>
              <a:r>
                <a:rPr lang="en-US" sz="1100" b="0" kern="1200" dirty="0" smtClean="0"/>
                <a:t/>
              </a:r>
              <a:br>
                <a:rPr lang="en-US" sz="1100" b="0" kern="1200" dirty="0" smtClean="0"/>
              </a:br>
              <a:r>
                <a:rPr lang="en-US" sz="1100" b="0" kern="1200" dirty="0" smtClean="0"/>
                <a:t>(Quick, Robust, Data as-available, Algorithm as-is, Sensor-unique)</a:t>
              </a:r>
            </a:p>
            <a:p>
              <a:pPr lvl="0" algn="l" defTabSz="488950">
                <a:lnSpc>
                  <a:spcPct val="90000"/>
                </a:lnSpc>
                <a:spcBef>
                  <a:spcPct val="0"/>
                </a:spcBef>
                <a:spcAft>
                  <a:spcPct val="35000"/>
                </a:spcAft>
              </a:pPr>
              <a:endParaRPr lang="en-US" sz="1100" b="0" kern="1200" dirty="0"/>
            </a:p>
          </p:txBody>
        </p:sp>
      </p:grpSp>
      <p:grpSp>
        <p:nvGrpSpPr>
          <p:cNvPr id="19" name="Group 18"/>
          <p:cNvGrpSpPr/>
          <p:nvPr/>
        </p:nvGrpSpPr>
        <p:grpSpPr>
          <a:xfrm>
            <a:off x="6472125" y="2454847"/>
            <a:ext cx="1737969" cy="3145543"/>
            <a:chOff x="5612599" y="1100007"/>
            <a:chExt cx="1737969" cy="3145543"/>
          </a:xfrm>
        </p:grpSpPr>
        <p:sp>
          <p:nvSpPr>
            <p:cNvPr id="20" name="Rectangle 19"/>
            <p:cNvSpPr/>
            <p:nvPr/>
          </p:nvSpPr>
          <p:spPr>
            <a:xfrm>
              <a:off x="5612599" y="1100007"/>
              <a:ext cx="1737969" cy="31455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612599" y="1100007"/>
              <a:ext cx="1737969" cy="31455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49414" tIns="0" rIns="0" bIns="0" numCol="1" spcCol="1270" anchor="t" anchorCtr="0">
              <a:noAutofit/>
            </a:bodyPr>
            <a:lstStyle/>
            <a:p>
              <a:pPr lvl="0" algn="l" defTabSz="488950">
                <a:lnSpc>
                  <a:spcPct val="90000"/>
                </a:lnSpc>
                <a:spcBef>
                  <a:spcPct val="0"/>
                </a:spcBef>
                <a:spcAft>
                  <a:spcPct val="35000"/>
                </a:spcAft>
              </a:pPr>
              <a:r>
                <a:rPr lang="en-US" sz="1100" b="0" kern="1200" dirty="0" smtClean="0"/>
                <a:t>Research Support</a:t>
              </a:r>
              <a:br>
                <a:rPr lang="en-US" sz="1100" b="0" kern="1200" dirty="0" smtClean="0"/>
              </a:br>
              <a:r>
                <a:rPr lang="en-US" sz="1100" b="0" kern="1200" dirty="0" smtClean="0"/>
                <a:t/>
              </a:r>
              <a:br>
                <a:rPr lang="en-US" sz="1100" b="0" kern="1200" dirty="0" smtClean="0"/>
              </a:br>
              <a:r>
                <a:rPr lang="en-US" sz="1100" b="0" kern="1200" dirty="0" smtClean="0"/>
                <a:t>(Epoch reprocessing of complete period of record, Complete, State-of-the-art) </a:t>
              </a:r>
              <a:endParaRPr lang="en-US" sz="1100" b="0" kern="1200" dirty="0"/>
            </a:p>
          </p:txBody>
        </p:sp>
      </p:grpSp>
      <p:sp>
        <p:nvSpPr>
          <p:cNvPr id="26" name="Flowchart: Connector 25"/>
          <p:cNvSpPr/>
          <p:nvPr/>
        </p:nvSpPr>
        <p:spPr>
          <a:xfrm>
            <a:off x="2032094" y="4394312"/>
            <a:ext cx="2286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p:cNvSpPr/>
          <p:nvPr/>
        </p:nvSpPr>
        <p:spPr>
          <a:xfrm>
            <a:off x="6594134" y="2026110"/>
            <a:ext cx="2286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7933338" y="5761326"/>
            <a:ext cx="891591" cy="307777"/>
          </a:xfrm>
          <a:prstGeom prst="rect">
            <a:avLst/>
          </a:prstGeom>
          <a:noFill/>
        </p:spPr>
        <p:txBody>
          <a:bodyPr wrap="none" rtlCol="0">
            <a:spAutoFit/>
          </a:bodyPr>
          <a:lstStyle/>
          <a:p>
            <a:r>
              <a:rPr lang="en-US" sz="1400" b="0" dirty="0" smtClean="0"/>
              <a:t>Decades</a:t>
            </a:r>
          </a:p>
        </p:txBody>
      </p:sp>
      <p:sp>
        <p:nvSpPr>
          <p:cNvPr id="29" name="TextBox 28"/>
          <p:cNvSpPr txBox="1"/>
          <p:nvPr/>
        </p:nvSpPr>
        <p:spPr>
          <a:xfrm>
            <a:off x="2695068" y="6145977"/>
            <a:ext cx="5778372" cy="400110"/>
          </a:xfrm>
          <a:prstGeom prst="rect">
            <a:avLst/>
          </a:prstGeom>
          <a:noFill/>
        </p:spPr>
        <p:txBody>
          <a:bodyPr wrap="square" rtlCol="0">
            <a:spAutoFit/>
          </a:bodyPr>
          <a:lstStyle/>
          <a:p>
            <a:r>
              <a:rPr lang="en-US" sz="2000" dirty="0" smtClean="0"/>
              <a:t>Time past observation (logarithmic scale)</a:t>
            </a:r>
            <a:endParaRPr lang="en-US" sz="2000" dirty="0"/>
          </a:p>
        </p:txBody>
      </p:sp>
    </p:spTree>
    <p:extLst>
      <p:ext uri="{BB962C8B-B14F-4D97-AF65-F5344CB8AC3E}">
        <p14:creationId xmlns:p14="http://schemas.microsoft.com/office/powerpoint/2010/main" val="25908833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16200000">
            <a:off x="-1725603" y="2962512"/>
            <a:ext cx="5374161" cy="400110"/>
          </a:xfrm>
          <a:prstGeom prst="rect">
            <a:avLst/>
          </a:prstGeom>
          <a:noFill/>
        </p:spPr>
        <p:txBody>
          <a:bodyPr wrap="square" rtlCol="0">
            <a:spAutoFit/>
          </a:bodyPr>
          <a:lstStyle/>
          <a:p>
            <a:r>
              <a:rPr lang="en-US" sz="2000" dirty="0" smtClean="0"/>
              <a:t>Quality (accuracy, completeness, etc.)</a:t>
            </a:r>
            <a:endParaRPr lang="en-US" sz="2000" dirty="0"/>
          </a:p>
        </p:txBody>
      </p:sp>
      <p:sp>
        <p:nvSpPr>
          <p:cNvPr id="7" name="TextBox 6"/>
          <p:cNvSpPr txBox="1"/>
          <p:nvPr/>
        </p:nvSpPr>
        <p:spPr>
          <a:xfrm>
            <a:off x="1816608" y="5761326"/>
            <a:ext cx="811441" cy="307777"/>
          </a:xfrm>
          <a:prstGeom prst="rect">
            <a:avLst/>
          </a:prstGeom>
          <a:noFill/>
        </p:spPr>
        <p:txBody>
          <a:bodyPr wrap="none" rtlCol="0">
            <a:spAutoFit/>
          </a:bodyPr>
          <a:lstStyle/>
          <a:p>
            <a:r>
              <a:rPr lang="en-US" sz="1400" b="0" dirty="0"/>
              <a:t>M</a:t>
            </a:r>
            <a:r>
              <a:rPr lang="en-US" sz="1400" b="0" dirty="0" smtClean="0"/>
              <a:t>inutes</a:t>
            </a:r>
            <a:endParaRPr lang="en-US" sz="1400" b="0" dirty="0"/>
          </a:p>
        </p:txBody>
      </p:sp>
      <p:sp>
        <p:nvSpPr>
          <p:cNvPr id="8" name="TextBox 7"/>
          <p:cNvSpPr txBox="1"/>
          <p:nvPr/>
        </p:nvSpPr>
        <p:spPr>
          <a:xfrm>
            <a:off x="3306354" y="5761326"/>
            <a:ext cx="1983172" cy="307777"/>
          </a:xfrm>
          <a:prstGeom prst="rect">
            <a:avLst/>
          </a:prstGeom>
          <a:noFill/>
        </p:spPr>
        <p:txBody>
          <a:bodyPr wrap="none" rtlCol="0">
            <a:spAutoFit/>
          </a:bodyPr>
          <a:lstStyle/>
          <a:p>
            <a:r>
              <a:rPr lang="en-US" sz="1400" b="0" dirty="0"/>
              <a:t>D</a:t>
            </a:r>
            <a:r>
              <a:rPr lang="en-US" sz="1400" b="0" dirty="0" smtClean="0"/>
              <a:t>ays                 Weeks</a:t>
            </a:r>
            <a:endParaRPr lang="en-US" sz="1400" b="0" dirty="0"/>
          </a:p>
        </p:txBody>
      </p:sp>
      <p:sp>
        <p:nvSpPr>
          <p:cNvPr id="9" name="TextBox 8"/>
          <p:cNvSpPr txBox="1"/>
          <p:nvPr/>
        </p:nvSpPr>
        <p:spPr>
          <a:xfrm>
            <a:off x="6325821" y="5761326"/>
            <a:ext cx="636264" cy="307777"/>
          </a:xfrm>
          <a:prstGeom prst="rect">
            <a:avLst/>
          </a:prstGeom>
          <a:noFill/>
        </p:spPr>
        <p:txBody>
          <a:bodyPr wrap="none" rtlCol="0">
            <a:spAutoFit/>
          </a:bodyPr>
          <a:lstStyle/>
          <a:p>
            <a:r>
              <a:rPr lang="en-US" sz="1400" b="0" dirty="0" smtClean="0"/>
              <a:t>Years</a:t>
            </a:r>
            <a:endParaRPr lang="en-US" sz="1400" b="0" dirty="0"/>
          </a:p>
        </p:txBody>
      </p:sp>
      <p:cxnSp>
        <p:nvCxnSpPr>
          <p:cNvPr id="11" name="Straight Connector 10"/>
          <p:cNvCxnSpPr/>
          <p:nvPr/>
        </p:nvCxnSpPr>
        <p:spPr>
          <a:xfrm>
            <a:off x="1316736" y="1450848"/>
            <a:ext cx="0" cy="4300103"/>
          </a:xfrm>
          <a:prstGeom prst="line">
            <a:avLst/>
          </a:prstGeom>
          <a:ln w="19050" cmpd="sng"/>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10640" y="5731550"/>
            <a:ext cx="7309104" cy="25497"/>
          </a:xfrm>
          <a:prstGeom prst="line">
            <a:avLst/>
          </a:prstGeom>
          <a:ln w="19050" cmpd="sng"/>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942179" y="4656243"/>
            <a:ext cx="2199111" cy="1504171"/>
            <a:chOff x="993647" y="3059176"/>
            <a:chExt cx="2199111" cy="1504171"/>
          </a:xfrm>
        </p:grpSpPr>
        <p:sp>
          <p:nvSpPr>
            <p:cNvPr id="24" name="Rectangle 23"/>
            <p:cNvSpPr/>
            <p:nvPr/>
          </p:nvSpPr>
          <p:spPr>
            <a:xfrm>
              <a:off x="993647" y="3105800"/>
              <a:ext cx="1836400" cy="145754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1356358" y="3059176"/>
              <a:ext cx="1836400" cy="145754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766" tIns="0" rIns="0" bIns="0" numCol="1" spcCol="1270" anchor="t" anchorCtr="0">
              <a:noAutofit/>
            </a:bodyPr>
            <a:lstStyle/>
            <a:p>
              <a:pPr lvl="0" algn="l" defTabSz="488950">
                <a:lnSpc>
                  <a:spcPct val="90000"/>
                </a:lnSpc>
                <a:spcBef>
                  <a:spcPct val="0"/>
                </a:spcBef>
                <a:spcAft>
                  <a:spcPct val="35000"/>
                </a:spcAft>
              </a:pPr>
              <a:r>
                <a:rPr lang="en-US" sz="1100" b="0" kern="1200" dirty="0" smtClean="0"/>
                <a:t>Operational Weather</a:t>
              </a:r>
              <a:br>
                <a:rPr lang="en-US" sz="1100" b="0" kern="1200" dirty="0" smtClean="0"/>
              </a:br>
              <a:r>
                <a:rPr lang="en-US" sz="1100" b="0" kern="1200" dirty="0" smtClean="0"/>
                <a:t/>
              </a:r>
              <a:br>
                <a:rPr lang="en-US" sz="1100" b="0" kern="1200" dirty="0" smtClean="0"/>
              </a:br>
              <a:r>
                <a:rPr lang="en-US" sz="1100" b="0" kern="1200" dirty="0" smtClean="0"/>
                <a:t>(Quick, Robust, Data as-available, Algorithm as-is, Sensor-unique)</a:t>
              </a:r>
            </a:p>
            <a:p>
              <a:pPr lvl="0" algn="l" defTabSz="488950">
                <a:lnSpc>
                  <a:spcPct val="90000"/>
                </a:lnSpc>
                <a:spcBef>
                  <a:spcPct val="0"/>
                </a:spcBef>
                <a:spcAft>
                  <a:spcPct val="35000"/>
                </a:spcAft>
              </a:pPr>
              <a:endParaRPr lang="en-US" sz="1100" b="0" kern="1200" dirty="0"/>
            </a:p>
          </p:txBody>
        </p:sp>
      </p:grpSp>
      <p:grpSp>
        <p:nvGrpSpPr>
          <p:cNvPr id="18" name="Group 17"/>
          <p:cNvGrpSpPr/>
          <p:nvPr/>
        </p:nvGrpSpPr>
        <p:grpSpPr>
          <a:xfrm>
            <a:off x="3664915" y="3192206"/>
            <a:ext cx="2699309" cy="2462123"/>
            <a:chOff x="3094559" y="1977702"/>
            <a:chExt cx="2699309" cy="2462123"/>
          </a:xfrm>
        </p:grpSpPr>
        <p:sp>
          <p:nvSpPr>
            <p:cNvPr id="22" name="Rectangle 21"/>
            <p:cNvSpPr/>
            <p:nvPr/>
          </p:nvSpPr>
          <p:spPr>
            <a:xfrm>
              <a:off x="3094559" y="1977702"/>
              <a:ext cx="2699309" cy="246212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Rectangle 22"/>
            <p:cNvSpPr/>
            <p:nvPr/>
          </p:nvSpPr>
          <p:spPr>
            <a:xfrm>
              <a:off x="3094559" y="1977702"/>
              <a:ext cx="2699309" cy="246212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0346" tIns="0" rIns="0" bIns="0" numCol="1" spcCol="1270" anchor="t" anchorCtr="0">
              <a:noAutofit/>
            </a:bodyPr>
            <a:lstStyle/>
            <a:p>
              <a:pPr lvl="0" algn="l" defTabSz="488950">
                <a:lnSpc>
                  <a:spcPct val="90000"/>
                </a:lnSpc>
                <a:spcBef>
                  <a:spcPct val="0"/>
                </a:spcBef>
                <a:spcAft>
                  <a:spcPct val="35000"/>
                </a:spcAft>
              </a:pPr>
              <a:r>
                <a:rPr lang="en-US" sz="1100" b="0" kern="1200" dirty="0" smtClean="0"/>
                <a:t>Decision Support</a:t>
              </a:r>
              <a:br>
                <a:rPr lang="en-US" sz="1100" b="0" kern="1200" dirty="0" smtClean="0"/>
              </a:br>
              <a:endParaRPr lang="en-US" sz="1100" b="0" kern="1200" dirty="0" smtClean="0"/>
            </a:p>
            <a:p>
              <a:pPr lvl="0" algn="l" defTabSz="488950">
                <a:lnSpc>
                  <a:spcPct val="90000"/>
                </a:lnSpc>
                <a:spcBef>
                  <a:spcPct val="0"/>
                </a:spcBef>
                <a:spcAft>
                  <a:spcPct val="35000"/>
                </a:spcAft>
              </a:pPr>
              <a:r>
                <a:rPr lang="en-US" sz="1100" b="0" kern="1200" dirty="0" smtClean="0"/>
                <a:t> (Routine, Complete, Timely,  Climate processing, Consistent in time/space/resolution over period-of-record)</a:t>
              </a:r>
              <a:endParaRPr lang="en-US" sz="1100" b="0" kern="1200" dirty="0"/>
            </a:p>
          </p:txBody>
        </p:sp>
      </p:grpSp>
      <p:grpSp>
        <p:nvGrpSpPr>
          <p:cNvPr id="19" name="Group 18"/>
          <p:cNvGrpSpPr/>
          <p:nvPr/>
        </p:nvGrpSpPr>
        <p:grpSpPr>
          <a:xfrm>
            <a:off x="6472125" y="2454847"/>
            <a:ext cx="1737969" cy="3145543"/>
            <a:chOff x="5612599" y="1100007"/>
            <a:chExt cx="1737969" cy="3145543"/>
          </a:xfrm>
        </p:grpSpPr>
        <p:sp>
          <p:nvSpPr>
            <p:cNvPr id="20" name="Rectangle 19"/>
            <p:cNvSpPr/>
            <p:nvPr/>
          </p:nvSpPr>
          <p:spPr>
            <a:xfrm>
              <a:off x="5612599" y="1100007"/>
              <a:ext cx="1737969" cy="31455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612599" y="1100007"/>
              <a:ext cx="1737969" cy="31455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49414" tIns="0" rIns="0" bIns="0" numCol="1" spcCol="1270" anchor="t" anchorCtr="0">
              <a:noAutofit/>
            </a:bodyPr>
            <a:lstStyle/>
            <a:p>
              <a:pPr lvl="0" algn="l" defTabSz="488950">
                <a:lnSpc>
                  <a:spcPct val="90000"/>
                </a:lnSpc>
                <a:spcBef>
                  <a:spcPct val="0"/>
                </a:spcBef>
                <a:spcAft>
                  <a:spcPct val="35000"/>
                </a:spcAft>
              </a:pPr>
              <a:r>
                <a:rPr lang="en-US" sz="1100" b="0" kern="1200" dirty="0" smtClean="0"/>
                <a:t>Research Support</a:t>
              </a:r>
              <a:br>
                <a:rPr lang="en-US" sz="1100" b="0" kern="1200" dirty="0" smtClean="0"/>
              </a:br>
              <a:r>
                <a:rPr lang="en-US" sz="1100" b="0" kern="1200" dirty="0" smtClean="0"/>
                <a:t/>
              </a:r>
              <a:br>
                <a:rPr lang="en-US" sz="1100" b="0" kern="1200" dirty="0" smtClean="0"/>
              </a:br>
              <a:r>
                <a:rPr lang="en-US" sz="1100" b="0" kern="1200" dirty="0" smtClean="0"/>
                <a:t>(Epoch reprocessing of complete period of record, Complete, State-of-the-art) </a:t>
              </a:r>
              <a:endParaRPr lang="en-US" sz="1100" b="0" kern="1200" dirty="0"/>
            </a:p>
          </p:txBody>
        </p:sp>
      </p:grpSp>
      <p:sp>
        <p:nvSpPr>
          <p:cNvPr id="26" name="Flowchart: Connector 25"/>
          <p:cNvSpPr/>
          <p:nvPr/>
        </p:nvSpPr>
        <p:spPr>
          <a:xfrm>
            <a:off x="2032094" y="4394312"/>
            <a:ext cx="2286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p:cNvSpPr/>
          <p:nvPr/>
        </p:nvSpPr>
        <p:spPr>
          <a:xfrm>
            <a:off x="3469628" y="2904744"/>
            <a:ext cx="2286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p:cNvSpPr/>
          <p:nvPr/>
        </p:nvSpPr>
        <p:spPr>
          <a:xfrm>
            <a:off x="6594134" y="2026110"/>
            <a:ext cx="2286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7933338" y="5761326"/>
            <a:ext cx="891591" cy="307777"/>
          </a:xfrm>
          <a:prstGeom prst="rect">
            <a:avLst/>
          </a:prstGeom>
          <a:noFill/>
        </p:spPr>
        <p:txBody>
          <a:bodyPr wrap="none" rtlCol="0">
            <a:spAutoFit/>
          </a:bodyPr>
          <a:lstStyle/>
          <a:p>
            <a:r>
              <a:rPr lang="en-US" sz="1400" b="0" dirty="0" smtClean="0"/>
              <a:t>Decades</a:t>
            </a:r>
          </a:p>
        </p:txBody>
      </p:sp>
      <p:sp>
        <p:nvSpPr>
          <p:cNvPr id="29" name="TextBox 28"/>
          <p:cNvSpPr txBox="1"/>
          <p:nvPr/>
        </p:nvSpPr>
        <p:spPr>
          <a:xfrm>
            <a:off x="2695068" y="6145977"/>
            <a:ext cx="5778372" cy="400110"/>
          </a:xfrm>
          <a:prstGeom prst="rect">
            <a:avLst/>
          </a:prstGeom>
          <a:noFill/>
        </p:spPr>
        <p:txBody>
          <a:bodyPr wrap="square" rtlCol="0">
            <a:spAutoFit/>
          </a:bodyPr>
          <a:lstStyle/>
          <a:p>
            <a:r>
              <a:rPr lang="en-US" sz="2000" dirty="0" smtClean="0"/>
              <a:t>Time past observation (logarithmic scale)</a:t>
            </a:r>
            <a:endParaRPr lang="en-US" sz="2000" dirty="0"/>
          </a:p>
        </p:txBody>
      </p:sp>
      <p:sp>
        <p:nvSpPr>
          <p:cNvPr id="31" name="Title 2"/>
          <p:cNvSpPr>
            <a:spLocks noGrp="1"/>
          </p:cNvSpPr>
          <p:nvPr>
            <p:ph type="title"/>
          </p:nvPr>
        </p:nvSpPr>
        <p:spPr>
          <a:xfrm>
            <a:off x="375164" y="307848"/>
            <a:ext cx="8503920" cy="1143000"/>
          </a:xfrm>
        </p:spPr>
        <p:txBody>
          <a:bodyPr>
            <a:normAutofit/>
          </a:bodyPr>
          <a:lstStyle/>
          <a:p>
            <a:pPr algn="ctr"/>
            <a:r>
              <a:rPr lang="en-US" sz="3200" b="1" dirty="0" smtClean="0"/>
              <a:t>Expanding Decision Support Applications</a:t>
            </a:r>
            <a:endParaRPr lang="en-US" sz="3200" b="1" dirty="0"/>
          </a:p>
        </p:txBody>
      </p:sp>
    </p:spTree>
    <p:extLst>
      <p:ext uri="{BB962C8B-B14F-4D97-AF65-F5344CB8AC3E}">
        <p14:creationId xmlns:p14="http://schemas.microsoft.com/office/powerpoint/2010/main" val="40214234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16200000">
            <a:off x="-1725603" y="2962512"/>
            <a:ext cx="5374161" cy="400110"/>
          </a:xfrm>
          <a:prstGeom prst="rect">
            <a:avLst/>
          </a:prstGeom>
          <a:noFill/>
        </p:spPr>
        <p:txBody>
          <a:bodyPr wrap="square" rtlCol="0">
            <a:spAutoFit/>
          </a:bodyPr>
          <a:lstStyle/>
          <a:p>
            <a:r>
              <a:rPr lang="en-US" sz="2000" dirty="0" smtClean="0"/>
              <a:t>Quality (accuracy, completeness, etc.)</a:t>
            </a:r>
            <a:endParaRPr lang="en-US" sz="2000" dirty="0"/>
          </a:p>
        </p:txBody>
      </p:sp>
      <p:sp>
        <p:nvSpPr>
          <p:cNvPr id="7" name="TextBox 6"/>
          <p:cNvSpPr txBox="1"/>
          <p:nvPr/>
        </p:nvSpPr>
        <p:spPr>
          <a:xfrm>
            <a:off x="1816608" y="5761326"/>
            <a:ext cx="811441" cy="307777"/>
          </a:xfrm>
          <a:prstGeom prst="rect">
            <a:avLst/>
          </a:prstGeom>
          <a:noFill/>
        </p:spPr>
        <p:txBody>
          <a:bodyPr wrap="none" rtlCol="0">
            <a:spAutoFit/>
          </a:bodyPr>
          <a:lstStyle/>
          <a:p>
            <a:r>
              <a:rPr lang="en-US" sz="1400" b="0" dirty="0"/>
              <a:t>M</a:t>
            </a:r>
            <a:r>
              <a:rPr lang="en-US" sz="1400" b="0" dirty="0" smtClean="0"/>
              <a:t>inutes</a:t>
            </a:r>
            <a:endParaRPr lang="en-US" sz="1400" b="0" dirty="0"/>
          </a:p>
        </p:txBody>
      </p:sp>
      <p:sp>
        <p:nvSpPr>
          <p:cNvPr id="8" name="TextBox 7"/>
          <p:cNvSpPr txBox="1"/>
          <p:nvPr/>
        </p:nvSpPr>
        <p:spPr>
          <a:xfrm>
            <a:off x="3306354" y="5761326"/>
            <a:ext cx="1983172" cy="307777"/>
          </a:xfrm>
          <a:prstGeom prst="rect">
            <a:avLst/>
          </a:prstGeom>
          <a:noFill/>
        </p:spPr>
        <p:txBody>
          <a:bodyPr wrap="none" rtlCol="0">
            <a:spAutoFit/>
          </a:bodyPr>
          <a:lstStyle/>
          <a:p>
            <a:r>
              <a:rPr lang="en-US" sz="1400" b="0" dirty="0"/>
              <a:t>D</a:t>
            </a:r>
            <a:r>
              <a:rPr lang="en-US" sz="1400" b="0" dirty="0" smtClean="0"/>
              <a:t>ays                 Weeks</a:t>
            </a:r>
            <a:endParaRPr lang="en-US" sz="1400" b="0" dirty="0"/>
          </a:p>
        </p:txBody>
      </p:sp>
      <p:sp>
        <p:nvSpPr>
          <p:cNvPr id="9" name="TextBox 8"/>
          <p:cNvSpPr txBox="1"/>
          <p:nvPr/>
        </p:nvSpPr>
        <p:spPr>
          <a:xfrm>
            <a:off x="6325821" y="5761326"/>
            <a:ext cx="636264" cy="307777"/>
          </a:xfrm>
          <a:prstGeom prst="rect">
            <a:avLst/>
          </a:prstGeom>
          <a:noFill/>
        </p:spPr>
        <p:txBody>
          <a:bodyPr wrap="none" rtlCol="0">
            <a:spAutoFit/>
          </a:bodyPr>
          <a:lstStyle/>
          <a:p>
            <a:r>
              <a:rPr lang="en-US" sz="1400" b="0" dirty="0" smtClean="0"/>
              <a:t>Years</a:t>
            </a:r>
            <a:endParaRPr lang="en-US" sz="1400" b="0" dirty="0"/>
          </a:p>
        </p:txBody>
      </p:sp>
      <p:cxnSp>
        <p:nvCxnSpPr>
          <p:cNvPr id="11" name="Straight Connector 10"/>
          <p:cNvCxnSpPr/>
          <p:nvPr/>
        </p:nvCxnSpPr>
        <p:spPr>
          <a:xfrm>
            <a:off x="1316736" y="1450848"/>
            <a:ext cx="0" cy="4300103"/>
          </a:xfrm>
          <a:prstGeom prst="line">
            <a:avLst/>
          </a:prstGeom>
          <a:ln w="19050" cmpd="sng"/>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10640" y="5731550"/>
            <a:ext cx="7309104" cy="25497"/>
          </a:xfrm>
          <a:prstGeom prst="line">
            <a:avLst/>
          </a:prstGeom>
          <a:ln w="19050" cmpd="sng"/>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942179" y="4656243"/>
            <a:ext cx="2199111" cy="1504171"/>
            <a:chOff x="993647" y="3059176"/>
            <a:chExt cx="2199111" cy="1504171"/>
          </a:xfrm>
        </p:grpSpPr>
        <p:sp>
          <p:nvSpPr>
            <p:cNvPr id="24" name="Rectangle 23"/>
            <p:cNvSpPr/>
            <p:nvPr/>
          </p:nvSpPr>
          <p:spPr>
            <a:xfrm>
              <a:off x="993647" y="3105800"/>
              <a:ext cx="1836400" cy="145754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1356358" y="3059176"/>
              <a:ext cx="1836400" cy="145754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766" tIns="0" rIns="0" bIns="0" numCol="1" spcCol="1270" anchor="t" anchorCtr="0">
              <a:noAutofit/>
            </a:bodyPr>
            <a:lstStyle/>
            <a:p>
              <a:pPr lvl="0" algn="l" defTabSz="488950">
                <a:lnSpc>
                  <a:spcPct val="90000"/>
                </a:lnSpc>
                <a:spcBef>
                  <a:spcPct val="0"/>
                </a:spcBef>
                <a:spcAft>
                  <a:spcPct val="35000"/>
                </a:spcAft>
              </a:pPr>
              <a:r>
                <a:rPr lang="en-US" sz="1100" b="0" kern="1200" dirty="0" smtClean="0"/>
                <a:t>Operational Weather</a:t>
              </a:r>
              <a:br>
                <a:rPr lang="en-US" sz="1100" b="0" kern="1200" dirty="0" smtClean="0"/>
              </a:br>
              <a:r>
                <a:rPr lang="en-US" sz="1100" b="0" kern="1200" dirty="0" smtClean="0"/>
                <a:t/>
              </a:r>
              <a:br>
                <a:rPr lang="en-US" sz="1100" b="0" kern="1200" dirty="0" smtClean="0"/>
              </a:br>
              <a:r>
                <a:rPr lang="en-US" sz="1100" b="0" kern="1200" dirty="0" smtClean="0"/>
                <a:t>(Quick, Robust, Data as-available, Algorithm as-is, Sensor-unique)</a:t>
              </a:r>
            </a:p>
            <a:p>
              <a:pPr lvl="0" algn="l" defTabSz="488950">
                <a:lnSpc>
                  <a:spcPct val="90000"/>
                </a:lnSpc>
                <a:spcBef>
                  <a:spcPct val="0"/>
                </a:spcBef>
                <a:spcAft>
                  <a:spcPct val="35000"/>
                </a:spcAft>
              </a:pPr>
              <a:endParaRPr lang="en-US" sz="1100" b="0" kern="1200" dirty="0"/>
            </a:p>
          </p:txBody>
        </p:sp>
      </p:grpSp>
      <p:grpSp>
        <p:nvGrpSpPr>
          <p:cNvPr id="18" name="Group 17"/>
          <p:cNvGrpSpPr/>
          <p:nvPr/>
        </p:nvGrpSpPr>
        <p:grpSpPr>
          <a:xfrm>
            <a:off x="3664915" y="3192206"/>
            <a:ext cx="2699309" cy="2462123"/>
            <a:chOff x="3094559" y="1977702"/>
            <a:chExt cx="2699309" cy="2462123"/>
          </a:xfrm>
        </p:grpSpPr>
        <p:sp>
          <p:nvSpPr>
            <p:cNvPr id="22" name="Rectangle 21"/>
            <p:cNvSpPr/>
            <p:nvPr/>
          </p:nvSpPr>
          <p:spPr>
            <a:xfrm>
              <a:off x="3094559" y="1977702"/>
              <a:ext cx="2699309" cy="246212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Rectangle 22"/>
            <p:cNvSpPr/>
            <p:nvPr/>
          </p:nvSpPr>
          <p:spPr>
            <a:xfrm>
              <a:off x="3094559" y="1977702"/>
              <a:ext cx="2699309" cy="246212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0346" tIns="0" rIns="0" bIns="0" numCol="1" spcCol="1270" anchor="t" anchorCtr="0">
              <a:noAutofit/>
            </a:bodyPr>
            <a:lstStyle/>
            <a:p>
              <a:pPr lvl="0" algn="l" defTabSz="488950">
                <a:lnSpc>
                  <a:spcPct val="90000"/>
                </a:lnSpc>
                <a:spcBef>
                  <a:spcPct val="0"/>
                </a:spcBef>
                <a:spcAft>
                  <a:spcPct val="35000"/>
                </a:spcAft>
              </a:pPr>
              <a:r>
                <a:rPr lang="en-US" sz="1100" b="0" kern="1200" dirty="0" smtClean="0"/>
                <a:t>Decision Support</a:t>
              </a:r>
              <a:br>
                <a:rPr lang="en-US" sz="1100" b="0" kern="1200" dirty="0" smtClean="0"/>
              </a:br>
              <a:endParaRPr lang="en-US" sz="1100" b="0" kern="1200" dirty="0" smtClean="0"/>
            </a:p>
            <a:p>
              <a:pPr lvl="0" algn="l" defTabSz="488950">
                <a:lnSpc>
                  <a:spcPct val="90000"/>
                </a:lnSpc>
                <a:spcBef>
                  <a:spcPct val="0"/>
                </a:spcBef>
                <a:spcAft>
                  <a:spcPct val="35000"/>
                </a:spcAft>
              </a:pPr>
              <a:r>
                <a:rPr lang="en-US" sz="1100" b="0" kern="1200" dirty="0" smtClean="0"/>
                <a:t> (Routine, Complete, Timely,  Climate processing, Consistent in time/space/resolution over period-of-record)</a:t>
              </a:r>
              <a:endParaRPr lang="en-US" sz="1100" b="0" kern="1200" dirty="0"/>
            </a:p>
          </p:txBody>
        </p:sp>
      </p:grpSp>
      <p:grpSp>
        <p:nvGrpSpPr>
          <p:cNvPr id="19" name="Group 18"/>
          <p:cNvGrpSpPr/>
          <p:nvPr/>
        </p:nvGrpSpPr>
        <p:grpSpPr>
          <a:xfrm>
            <a:off x="6472125" y="2454847"/>
            <a:ext cx="1737969" cy="3145543"/>
            <a:chOff x="5612599" y="1100007"/>
            <a:chExt cx="1737969" cy="3145543"/>
          </a:xfrm>
        </p:grpSpPr>
        <p:sp>
          <p:nvSpPr>
            <p:cNvPr id="20" name="Rectangle 19"/>
            <p:cNvSpPr/>
            <p:nvPr/>
          </p:nvSpPr>
          <p:spPr>
            <a:xfrm>
              <a:off x="5612599" y="1100007"/>
              <a:ext cx="1737969" cy="31455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612599" y="1100007"/>
              <a:ext cx="1737969" cy="31455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49414" tIns="0" rIns="0" bIns="0" numCol="1" spcCol="1270" anchor="t" anchorCtr="0">
              <a:noAutofit/>
            </a:bodyPr>
            <a:lstStyle/>
            <a:p>
              <a:pPr lvl="0" algn="l" defTabSz="488950">
                <a:lnSpc>
                  <a:spcPct val="90000"/>
                </a:lnSpc>
                <a:spcBef>
                  <a:spcPct val="0"/>
                </a:spcBef>
                <a:spcAft>
                  <a:spcPct val="35000"/>
                </a:spcAft>
              </a:pPr>
              <a:r>
                <a:rPr lang="en-US" sz="1100" b="0" kern="1200" dirty="0" smtClean="0"/>
                <a:t>Research Support</a:t>
              </a:r>
              <a:br>
                <a:rPr lang="en-US" sz="1100" b="0" kern="1200" dirty="0" smtClean="0"/>
              </a:br>
              <a:r>
                <a:rPr lang="en-US" sz="1100" b="0" kern="1200" dirty="0" smtClean="0"/>
                <a:t/>
              </a:r>
              <a:br>
                <a:rPr lang="en-US" sz="1100" b="0" kern="1200" dirty="0" smtClean="0"/>
              </a:br>
              <a:r>
                <a:rPr lang="en-US" sz="1100" b="0" kern="1200" dirty="0" smtClean="0"/>
                <a:t>(Epoch reprocessing of complete period of record, Complete, State-of-the-art) </a:t>
              </a:r>
              <a:endParaRPr lang="en-US" sz="1100" b="0" kern="1200" dirty="0"/>
            </a:p>
          </p:txBody>
        </p:sp>
      </p:grpSp>
      <p:sp>
        <p:nvSpPr>
          <p:cNvPr id="26" name="Flowchart: Connector 25"/>
          <p:cNvSpPr/>
          <p:nvPr/>
        </p:nvSpPr>
        <p:spPr>
          <a:xfrm>
            <a:off x="2032094" y="4394312"/>
            <a:ext cx="2286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p:cNvSpPr/>
          <p:nvPr/>
        </p:nvSpPr>
        <p:spPr>
          <a:xfrm>
            <a:off x="3469628" y="2904744"/>
            <a:ext cx="2286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p:cNvSpPr/>
          <p:nvPr/>
        </p:nvSpPr>
        <p:spPr>
          <a:xfrm>
            <a:off x="6594134" y="2026110"/>
            <a:ext cx="2286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7933338" y="5761326"/>
            <a:ext cx="891591" cy="307777"/>
          </a:xfrm>
          <a:prstGeom prst="rect">
            <a:avLst/>
          </a:prstGeom>
          <a:noFill/>
        </p:spPr>
        <p:txBody>
          <a:bodyPr wrap="none" rtlCol="0">
            <a:spAutoFit/>
          </a:bodyPr>
          <a:lstStyle/>
          <a:p>
            <a:r>
              <a:rPr lang="en-US" sz="1400" b="0" dirty="0" smtClean="0"/>
              <a:t>Decades</a:t>
            </a:r>
          </a:p>
        </p:txBody>
      </p:sp>
      <p:sp>
        <p:nvSpPr>
          <p:cNvPr id="31" name="Freeform 30"/>
          <p:cNvSpPr/>
          <p:nvPr/>
        </p:nvSpPr>
        <p:spPr>
          <a:xfrm>
            <a:off x="1832450" y="2026110"/>
            <a:ext cx="5921661" cy="3143298"/>
          </a:xfrm>
          <a:custGeom>
            <a:avLst/>
            <a:gdLst>
              <a:gd name="connsiteX0" fmla="*/ 0 w 6169152"/>
              <a:gd name="connsiteY0" fmla="*/ 3789474 h 3789474"/>
              <a:gd name="connsiteX1" fmla="*/ 707136 w 6169152"/>
              <a:gd name="connsiteY1" fmla="*/ 2350818 h 3789474"/>
              <a:gd name="connsiteX2" fmla="*/ 1914144 w 6169152"/>
              <a:gd name="connsiteY2" fmla="*/ 1131618 h 3789474"/>
              <a:gd name="connsiteX3" fmla="*/ 3584448 w 6169152"/>
              <a:gd name="connsiteY3" fmla="*/ 375714 h 3789474"/>
              <a:gd name="connsiteX4" fmla="*/ 5718048 w 6169152"/>
              <a:gd name="connsiteY4" fmla="*/ 46530 h 3789474"/>
              <a:gd name="connsiteX5" fmla="*/ 6169152 w 6169152"/>
              <a:gd name="connsiteY5" fmla="*/ 9954 h 378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9152" h="3789474">
                <a:moveTo>
                  <a:pt x="0" y="3789474"/>
                </a:moveTo>
                <a:cubicBezTo>
                  <a:pt x="194056" y="3291634"/>
                  <a:pt x="388112" y="2793794"/>
                  <a:pt x="707136" y="2350818"/>
                </a:cubicBezTo>
                <a:cubicBezTo>
                  <a:pt x="1026160" y="1907842"/>
                  <a:pt x="1434592" y="1460802"/>
                  <a:pt x="1914144" y="1131618"/>
                </a:cubicBezTo>
                <a:cubicBezTo>
                  <a:pt x="2393696" y="802434"/>
                  <a:pt x="2950464" y="556562"/>
                  <a:pt x="3584448" y="375714"/>
                </a:cubicBezTo>
                <a:cubicBezTo>
                  <a:pt x="4218432" y="194866"/>
                  <a:pt x="5287264" y="107490"/>
                  <a:pt x="5718048" y="46530"/>
                </a:cubicBezTo>
                <a:cubicBezTo>
                  <a:pt x="6148832" y="-14430"/>
                  <a:pt x="6158992" y="-2238"/>
                  <a:pt x="6169152" y="9954"/>
                </a:cubicBezTo>
              </a:path>
            </a:pathLst>
          </a:custGeom>
          <a:noFill/>
          <a:ln w="508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695068" y="6145977"/>
            <a:ext cx="5778372" cy="400110"/>
          </a:xfrm>
          <a:prstGeom prst="rect">
            <a:avLst/>
          </a:prstGeom>
          <a:noFill/>
        </p:spPr>
        <p:txBody>
          <a:bodyPr wrap="square" rtlCol="0">
            <a:spAutoFit/>
          </a:bodyPr>
          <a:lstStyle/>
          <a:p>
            <a:r>
              <a:rPr lang="en-US" sz="2000" dirty="0" smtClean="0"/>
              <a:t>Time past observation (logarithmic scale)</a:t>
            </a:r>
            <a:endParaRPr lang="en-US" sz="2000" dirty="0"/>
          </a:p>
        </p:txBody>
      </p:sp>
      <p:sp>
        <p:nvSpPr>
          <p:cNvPr id="33" name="Title 2"/>
          <p:cNvSpPr>
            <a:spLocks noGrp="1"/>
          </p:cNvSpPr>
          <p:nvPr>
            <p:ph type="title"/>
          </p:nvPr>
        </p:nvSpPr>
        <p:spPr>
          <a:xfrm>
            <a:off x="375164" y="307848"/>
            <a:ext cx="8503920" cy="1143000"/>
          </a:xfrm>
        </p:spPr>
        <p:txBody>
          <a:bodyPr>
            <a:normAutofit/>
          </a:bodyPr>
          <a:lstStyle/>
          <a:p>
            <a:pPr algn="ctr"/>
            <a:r>
              <a:rPr lang="en-US" sz="3200" b="1" dirty="0" smtClean="0"/>
              <a:t>Expanding Decision Support Applications</a:t>
            </a:r>
            <a:endParaRPr lang="en-US" sz="3200" b="1" dirty="0"/>
          </a:p>
        </p:txBody>
      </p:sp>
    </p:spTree>
    <p:extLst>
      <p:ext uri="{BB962C8B-B14F-4D97-AF65-F5344CB8AC3E}">
        <p14:creationId xmlns:p14="http://schemas.microsoft.com/office/powerpoint/2010/main" val="31022984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738"/>
            <a:ext cx="8229600" cy="1143000"/>
          </a:xfrm>
        </p:spPr>
        <p:txBody>
          <a:bodyPr>
            <a:normAutofit fontScale="90000"/>
          </a:bodyPr>
          <a:lstStyle/>
          <a:p>
            <a:r>
              <a:rPr lang="en-US" sz="3600" b="1" dirty="0" smtClean="0"/>
              <a:t>Interim Climate Data Records (ICDRs) Can</a:t>
            </a:r>
            <a:br>
              <a:rPr lang="en-US" sz="3600" b="1" dirty="0" smtClean="0"/>
            </a:br>
            <a:r>
              <a:rPr lang="en-US" sz="3600" b="1" dirty="0" smtClean="0"/>
              <a:t>Reduce Latency With Little Impact on Quality</a:t>
            </a:r>
            <a:endParaRPr lang="en-US" b="1"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963" y="2087435"/>
            <a:ext cx="8268855" cy="1819529"/>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4462335"/>
            <a:ext cx="8278381" cy="1819529"/>
          </a:xfrm>
          <a:prstGeom prst="rect">
            <a:avLst/>
          </a:prstGeom>
        </p:spPr>
      </p:pic>
      <p:sp>
        <p:nvSpPr>
          <p:cNvPr id="6" name="TextBox 5"/>
          <p:cNvSpPr txBox="1"/>
          <p:nvPr/>
        </p:nvSpPr>
        <p:spPr>
          <a:xfrm>
            <a:off x="2130559" y="6256464"/>
            <a:ext cx="4957063" cy="369332"/>
          </a:xfrm>
          <a:prstGeom prst="rect">
            <a:avLst/>
          </a:prstGeom>
          <a:noFill/>
        </p:spPr>
        <p:txBody>
          <a:bodyPr wrap="none" rtlCol="0">
            <a:spAutoFit/>
          </a:bodyPr>
          <a:lstStyle/>
          <a:p>
            <a:r>
              <a:rPr lang="en-US" dirty="0" smtClean="0"/>
              <a:t>Climate Data Record (2-3 months behind real time)</a:t>
            </a:r>
            <a:endParaRPr lang="en-US" dirty="0"/>
          </a:p>
        </p:txBody>
      </p:sp>
      <p:sp>
        <p:nvSpPr>
          <p:cNvPr id="7" name="TextBox 6"/>
          <p:cNvSpPr txBox="1"/>
          <p:nvPr/>
        </p:nvSpPr>
        <p:spPr>
          <a:xfrm>
            <a:off x="1749072" y="3867831"/>
            <a:ext cx="5400196" cy="369332"/>
          </a:xfrm>
          <a:prstGeom prst="rect">
            <a:avLst/>
          </a:prstGeom>
          <a:noFill/>
        </p:spPr>
        <p:txBody>
          <a:bodyPr wrap="none" rtlCol="0">
            <a:spAutoFit/>
          </a:bodyPr>
          <a:lstStyle/>
          <a:p>
            <a:r>
              <a:rPr lang="en-US" dirty="0" smtClean="0"/>
              <a:t>Interim Climate Data Record (3-4 days behind real time)</a:t>
            </a:r>
            <a:endParaRPr lang="en-US" dirty="0"/>
          </a:p>
        </p:txBody>
      </p:sp>
      <p:sp>
        <p:nvSpPr>
          <p:cNvPr id="8" name="Rectangle 7"/>
          <p:cNvSpPr/>
          <p:nvPr/>
        </p:nvSpPr>
        <p:spPr>
          <a:xfrm>
            <a:off x="461963" y="1573768"/>
            <a:ext cx="8499122" cy="369332"/>
          </a:xfrm>
          <a:prstGeom prst="rect">
            <a:avLst/>
          </a:prstGeom>
        </p:spPr>
        <p:txBody>
          <a:bodyPr wrap="none">
            <a:spAutoFit/>
          </a:bodyPr>
          <a:lstStyle/>
          <a:p>
            <a:r>
              <a:rPr lang="en-US" b="1" dirty="0" smtClean="0"/>
              <a:t>Precipitation Amounts and Anomalies from the Global </a:t>
            </a:r>
            <a:r>
              <a:rPr lang="en-US" b="1" dirty="0"/>
              <a:t>Precipitation Climatology </a:t>
            </a:r>
            <a:r>
              <a:rPr lang="en-US" b="1" dirty="0" smtClean="0"/>
              <a:t>Project</a:t>
            </a:r>
            <a:endParaRPr lang="en-US" dirty="0"/>
          </a:p>
        </p:txBody>
      </p:sp>
    </p:spTree>
    <p:extLst>
      <p:ext uri="{BB962C8B-B14F-4D97-AF65-F5344CB8AC3E}">
        <p14:creationId xmlns:p14="http://schemas.microsoft.com/office/powerpoint/2010/main" val="23445524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376238"/>
            <a:ext cx="8229600" cy="1143000"/>
          </a:xfrm>
        </p:spPr>
        <p:txBody>
          <a:bodyPr>
            <a:normAutofit/>
          </a:bodyPr>
          <a:lstStyle/>
          <a:p>
            <a:r>
              <a:rPr lang="en-US" sz="3600" b="1" dirty="0" smtClean="0">
                <a:solidFill>
                  <a:srgbClr val="3D7499"/>
                </a:solidFill>
              </a:rPr>
              <a:t>Outline</a:t>
            </a:r>
            <a:endParaRPr lang="en-US" sz="3600" b="1" dirty="0">
              <a:solidFill>
                <a:srgbClr val="3D7499"/>
              </a:solidFill>
            </a:endParaRPr>
          </a:p>
        </p:txBody>
      </p:sp>
      <p:sp>
        <p:nvSpPr>
          <p:cNvPr id="3" name="Content Placeholder 2"/>
          <p:cNvSpPr>
            <a:spLocks noGrp="1"/>
          </p:cNvSpPr>
          <p:nvPr>
            <p:ph sz="quarter" idx="10"/>
          </p:nvPr>
        </p:nvSpPr>
        <p:spPr>
          <a:xfrm>
            <a:off x="365132" y="1924066"/>
            <a:ext cx="8689968" cy="4572000"/>
          </a:xfrm>
        </p:spPr>
        <p:txBody>
          <a:bodyPr>
            <a:normAutofit/>
          </a:bodyPr>
          <a:lstStyle/>
          <a:p>
            <a:r>
              <a:rPr lang="en-US" sz="2400" dirty="0" smtClean="0"/>
              <a:t>A Climate Data Record Program for NPP/NPOESS</a:t>
            </a:r>
          </a:p>
          <a:p>
            <a:r>
              <a:rPr lang="en-US" sz="2400" dirty="0"/>
              <a:t>The diverse and growing climate application community, its changing needs and expectations</a:t>
            </a:r>
          </a:p>
          <a:p>
            <a:r>
              <a:rPr lang="en-US" sz="2400" dirty="0" smtClean="0"/>
              <a:t>Meeting climate community product &amp; service needs</a:t>
            </a:r>
          </a:p>
          <a:p>
            <a:pPr marL="971550" lvl="1" indent="-514350">
              <a:buFont typeface="+mj-lt"/>
              <a:buAutoNum type="arabicPeriod"/>
            </a:pPr>
            <a:r>
              <a:rPr lang="en-US" sz="2000" dirty="0" smtClean="0"/>
              <a:t>Information vs. Data</a:t>
            </a:r>
          </a:p>
          <a:p>
            <a:pPr marL="971550" lvl="1" indent="-514350">
              <a:buFont typeface="+mj-lt"/>
              <a:buAutoNum type="arabicPeriod"/>
            </a:pPr>
            <a:r>
              <a:rPr lang="en-US" sz="2000" dirty="0" smtClean="0"/>
              <a:t>Ease </a:t>
            </a:r>
            <a:r>
              <a:rPr lang="en-US" sz="2000" dirty="0"/>
              <a:t>of </a:t>
            </a:r>
            <a:r>
              <a:rPr lang="en-US" sz="2000" dirty="0" smtClean="0"/>
              <a:t>access</a:t>
            </a:r>
            <a:endParaRPr lang="en-US" sz="2000" dirty="0"/>
          </a:p>
          <a:p>
            <a:pPr marL="971550" lvl="1" indent="-514350">
              <a:buFont typeface="+mj-lt"/>
              <a:buAutoNum type="arabicPeriod"/>
            </a:pPr>
            <a:r>
              <a:rPr lang="en-US" sz="2000" dirty="0" smtClean="0"/>
              <a:t>Latency</a:t>
            </a:r>
          </a:p>
          <a:p>
            <a:pPr marL="971550" lvl="1" indent="-514350">
              <a:buFont typeface="+mj-lt"/>
              <a:buAutoNum type="arabicPeriod"/>
            </a:pPr>
            <a:r>
              <a:rPr lang="en-US" sz="2000" b="1" dirty="0" smtClean="0"/>
              <a:t>Longevity</a:t>
            </a:r>
          </a:p>
          <a:p>
            <a:pPr marL="457200" lvl="1" indent="0">
              <a:buNone/>
            </a:pPr>
            <a:endParaRPr lang="en-US" sz="2000" dirty="0" smtClean="0"/>
          </a:p>
          <a:p>
            <a:endParaRPr lang="en-US" sz="2400" dirty="0"/>
          </a:p>
        </p:txBody>
      </p:sp>
    </p:spTree>
    <p:extLst>
      <p:ext uri="{BB962C8B-B14F-4D97-AF65-F5344CB8AC3E}">
        <p14:creationId xmlns:p14="http://schemas.microsoft.com/office/powerpoint/2010/main" val="1354133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Group 5"/>
          <p:cNvGrpSpPr>
            <a:grpSpLocks/>
          </p:cNvGrpSpPr>
          <p:nvPr/>
        </p:nvGrpSpPr>
        <p:grpSpPr bwMode="auto">
          <a:xfrm>
            <a:off x="0" y="0"/>
            <a:ext cx="9144000" cy="6858000"/>
            <a:chOff x="1186962" y="1134210"/>
            <a:chExt cx="7109313" cy="5151228"/>
          </a:xfrm>
        </p:grpSpPr>
        <p:pic>
          <p:nvPicPr>
            <p:cNvPr id="13318" name="Picture 2"/>
            <p:cNvPicPr>
              <a:picLocks noChangeAspect="1" noChangeArrowheads="1"/>
            </p:cNvPicPr>
            <p:nvPr/>
          </p:nvPicPr>
          <p:blipFill>
            <a:blip r:embed="rId3" cstate="print"/>
            <a:srcRect/>
            <a:stretch>
              <a:fillRect/>
            </a:stretch>
          </p:blipFill>
          <p:spPr bwMode="auto">
            <a:xfrm>
              <a:off x="1186962" y="1134210"/>
              <a:ext cx="7109313" cy="5151228"/>
            </a:xfrm>
            <a:prstGeom prst="rect">
              <a:avLst/>
            </a:prstGeom>
            <a:noFill/>
            <a:ln w="9525">
              <a:noFill/>
              <a:miter lim="800000"/>
              <a:headEnd/>
              <a:tailEnd/>
            </a:ln>
          </p:spPr>
        </p:pic>
        <p:sp>
          <p:nvSpPr>
            <p:cNvPr id="13319" name="TextBox 3"/>
            <p:cNvSpPr txBox="1">
              <a:spLocks noChangeArrowheads="1"/>
            </p:cNvSpPr>
            <p:nvPr/>
          </p:nvSpPr>
          <p:spPr bwMode="auto">
            <a:xfrm>
              <a:off x="6956277" y="5428568"/>
              <a:ext cx="223138" cy="261610"/>
            </a:xfrm>
            <a:prstGeom prst="rect">
              <a:avLst/>
            </a:prstGeom>
            <a:noFill/>
            <a:ln w="9525">
              <a:noFill/>
              <a:miter lim="800000"/>
              <a:headEnd/>
              <a:tailEnd/>
            </a:ln>
          </p:spPr>
          <p:txBody>
            <a:bodyPr wrap="none">
              <a:spAutoFit/>
            </a:bodyPr>
            <a:lstStyle/>
            <a:p>
              <a:r>
                <a:rPr lang="en-US" sz="1100" dirty="0">
                  <a:solidFill>
                    <a:schemeClr val="bg1"/>
                  </a:solidFill>
                </a:rPr>
                <a:t>,</a:t>
              </a:r>
            </a:p>
          </p:txBody>
        </p:sp>
      </p:grpSp>
      <p:sp>
        <p:nvSpPr>
          <p:cNvPr id="2" name="TextBox 1"/>
          <p:cNvSpPr txBox="1"/>
          <p:nvPr/>
        </p:nvSpPr>
        <p:spPr>
          <a:xfrm>
            <a:off x="7741794" y="6152634"/>
            <a:ext cx="633507" cy="307777"/>
          </a:xfrm>
          <a:prstGeom prst="rect">
            <a:avLst/>
          </a:prstGeom>
          <a:noFill/>
        </p:spPr>
        <p:txBody>
          <a:bodyPr wrap="none" rtlCol="0">
            <a:spAutoFit/>
          </a:bodyPr>
          <a:lstStyle/>
          <a:p>
            <a:r>
              <a:rPr lang="en-US" sz="1400" b="1" dirty="0" smtClean="0">
                <a:solidFill>
                  <a:schemeClr val="bg1"/>
                </a:solidFill>
                <a:latin typeface="Arial Narrow" panose="020B0606020202030204" pitchFamily="34" charset="0"/>
              </a:rPr>
              <a:t>S-NPP</a:t>
            </a:r>
            <a:endParaRPr lang="en-US" sz="1400" b="1" dirty="0">
              <a:solidFill>
                <a:schemeClr val="bg1"/>
              </a:solidFill>
              <a:latin typeface="Arial Narrow" panose="020B0606020202030204" pitchFamily="34" charset="0"/>
            </a:endParaRPr>
          </a:p>
        </p:txBody>
      </p:sp>
      <p:sp>
        <p:nvSpPr>
          <p:cNvPr id="3" name="Rectangle 2"/>
          <p:cNvSpPr/>
          <p:nvPr/>
        </p:nvSpPr>
        <p:spPr>
          <a:xfrm>
            <a:off x="8438801" y="6217622"/>
            <a:ext cx="679799" cy="15388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048084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14350"/>
            <a:ext cx="8229600" cy="903288"/>
          </a:xfrm>
        </p:spPr>
        <p:txBody>
          <a:bodyPr>
            <a:normAutofit/>
          </a:bodyPr>
          <a:lstStyle/>
          <a:p>
            <a:r>
              <a:rPr lang="en-US" sz="3600" b="1" dirty="0" smtClean="0"/>
              <a:t>“Climate” Barely Measureable by Satellites</a:t>
            </a:r>
            <a:endParaRPr lang="en-US" sz="3600" b="1" dirty="0"/>
          </a:p>
        </p:txBody>
      </p:sp>
      <p:pic>
        <p:nvPicPr>
          <p:cNvPr id="6" name="Content Placeholder 5"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4538" y="1617650"/>
            <a:ext cx="6731182" cy="4868862"/>
          </a:xfrm>
        </p:spPr>
      </p:pic>
    </p:spTree>
    <p:extLst>
      <p:ext uri="{BB962C8B-B14F-4D97-AF65-F5344CB8AC3E}">
        <p14:creationId xmlns:p14="http://schemas.microsoft.com/office/powerpoint/2010/main" val="31880476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561092"/>
            <a:ext cx="9091246" cy="1143000"/>
          </a:xfrm>
        </p:spPr>
        <p:txBody>
          <a:bodyPr anchor="t">
            <a:normAutofit/>
          </a:bodyPr>
          <a:lstStyle/>
          <a:p>
            <a:r>
              <a:rPr lang="en-US" sz="3200" dirty="0" smtClean="0"/>
              <a:t>Land </a:t>
            </a:r>
            <a:r>
              <a:rPr lang="en-US" sz="3200" dirty="0" smtClean="0"/>
              <a:t>Surface </a:t>
            </a:r>
            <a:r>
              <a:rPr lang="en-US" sz="3200" dirty="0" smtClean="0"/>
              <a:t>Temperature Record Extends Centuries</a:t>
            </a:r>
            <a:endParaRPr lang="en-US" sz="3200" dirty="0"/>
          </a:p>
        </p:txBody>
      </p:sp>
      <p:sp>
        <p:nvSpPr>
          <p:cNvPr id="6" name="Rectangle 5"/>
          <p:cNvSpPr/>
          <p:nvPr/>
        </p:nvSpPr>
        <p:spPr>
          <a:xfrm>
            <a:off x="2438400" y="1541628"/>
            <a:ext cx="6652846" cy="1031051"/>
          </a:xfrm>
          <a:prstGeom prst="rect">
            <a:avLst/>
          </a:prstGeom>
        </p:spPr>
        <p:txBody>
          <a:bodyPr wrap="square">
            <a:spAutoFit/>
          </a:bodyPr>
          <a:lstStyle/>
          <a:p>
            <a:pPr marL="233363" lvl="0" indent="-233363">
              <a:spcBef>
                <a:spcPts val="600"/>
              </a:spcBef>
              <a:buFont typeface="Arial" pitchFamily="34" charset="0"/>
              <a:buChar char="•"/>
            </a:pPr>
            <a:r>
              <a:rPr lang="en-US" sz="1400" dirty="0">
                <a:solidFill>
                  <a:srgbClr val="000000"/>
                </a:solidFill>
                <a:latin typeface="Calibri"/>
                <a:cs typeface="Calibri"/>
              </a:rPr>
              <a:t>NCDC monitors </a:t>
            </a:r>
            <a:r>
              <a:rPr lang="en-US" sz="1400" dirty="0" smtClean="0">
                <a:solidFill>
                  <a:srgbClr val="000000"/>
                </a:solidFill>
                <a:latin typeface="Calibri"/>
                <a:cs typeface="Calibri"/>
              </a:rPr>
              <a:t>changes </a:t>
            </a:r>
            <a:r>
              <a:rPr lang="en-US" sz="1400" dirty="0">
                <a:solidFill>
                  <a:srgbClr val="000000"/>
                </a:solidFill>
                <a:latin typeface="Calibri"/>
                <a:cs typeface="Calibri"/>
              </a:rPr>
              <a:t>in global land </a:t>
            </a:r>
            <a:r>
              <a:rPr lang="en-US" sz="1400" dirty="0" smtClean="0">
                <a:solidFill>
                  <a:srgbClr val="000000"/>
                </a:solidFill>
                <a:latin typeface="Calibri"/>
                <a:cs typeface="Calibri"/>
              </a:rPr>
              <a:t>surface temperature </a:t>
            </a:r>
            <a:r>
              <a:rPr lang="en-US" sz="1400" dirty="0">
                <a:solidFill>
                  <a:srgbClr val="000000"/>
                </a:solidFill>
                <a:latin typeface="Calibri"/>
                <a:cs typeface="Calibri"/>
              </a:rPr>
              <a:t>using the Global Historical </a:t>
            </a:r>
            <a:r>
              <a:rPr lang="en-US" sz="1400" dirty="0" smtClean="0">
                <a:solidFill>
                  <a:srgbClr val="000000"/>
                </a:solidFill>
                <a:latin typeface="Calibri"/>
                <a:cs typeface="Calibri"/>
              </a:rPr>
              <a:t>Climatology Network-Monthly (</a:t>
            </a:r>
            <a:r>
              <a:rPr lang="en-US" sz="1400" dirty="0">
                <a:solidFill>
                  <a:srgbClr val="000000"/>
                </a:solidFill>
                <a:latin typeface="Calibri"/>
                <a:cs typeface="Calibri"/>
              </a:rPr>
              <a:t>GHCN-M) dataset</a:t>
            </a:r>
          </a:p>
          <a:p>
            <a:pPr marL="233363" lvl="0" indent="-233363">
              <a:spcBef>
                <a:spcPts val="600"/>
              </a:spcBef>
              <a:buFont typeface="Arial" pitchFamily="34" charset="0"/>
              <a:buChar char="•"/>
            </a:pPr>
            <a:r>
              <a:rPr lang="en-US" sz="1400" dirty="0">
                <a:solidFill>
                  <a:srgbClr val="000000"/>
                </a:solidFill>
                <a:latin typeface="Calibri"/>
                <a:cs typeface="Calibri"/>
              </a:rPr>
              <a:t>This dataset provides monthly average temperatures from 7,280 stations, some of which contain records back more than 300 </a:t>
            </a:r>
            <a:r>
              <a:rPr lang="en-US" sz="1400" dirty="0" smtClean="0">
                <a:solidFill>
                  <a:srgbClr val="000000"/>
                </a:solidFill>
                <a:latin typeface="Calibri"/>
                <a:cs typeface="Calibri"/>
              </a:rPr>
              <a:t>years</a:t>
            </a:r>
            <a:endParaRPr lang="en-US" sz="1400" dirty="0">
              <a:solidFill>
                <a:srgbClr val="000000"/>
              </a:solidFill>
              <a:latin typeface="Calibri"/>
              <a:cs typeface="Calibri"/>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2683" b="55765"/>
          <a:stretch/>
        </p:blipFill>
        <p:spPr>
          <a:xfrm>
            <a:off x="0" y="1869847"/>
            <a:ext cx="2286000" cy="4623748"/>
          </a:xfrm>
          <a:prstGeom prst="rect">
            <a:avLst/>
          </a:prstGeom>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2543928"/>
            <a:ext cx="6442798" cy="4114800"/>
          </a:xfrm>
          <a:prstGeom prst="rect">
            <a:avLst/>
          </a:prstGeom>
        </p:spPr>
      </p:pic>
    </p:spTree>
    <p:extLst>
      <p:ext uri="{BB962C8B-B14F-4D97-AF65-F5344CB8AC3E}">
        <p14:creationId xmlns:p14="http://schemas.microsoft.com/office/powerpoint/2010/main" val="13308010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
          <p:cNvSpPr>
            <a:spLocks noGrp="1"/>
          </p:cNvSpPr>
          <p:nvPr>
            <p:ph type="title"/>
          </p:nvPr>
        </p:nvSpPr>
        <p:spPr>
          <a:xfrm>
            <a:off x="-146304" y="373063"/>
            <a:ext cx="9290304" cy="977900"/>
          </a:xfrm>
        </p:spPr>
        <p:txBody>
          <a:bodyPr>
            <a:normAutofit/>
          </a:bodyPr>
          <a:lstStyle/>
          <a:p>
            <a:r>
              <a:rPr lang="en-US" sz="3200" b="1" dirty="0" smtClean="0"/>
              <a:t>CDRs Provide Homogeneous Records Over Long Term</a:t>
            </a:r>
            <a:endParaRPr lang="en-US" sz="3200" b="1" dirty="0" smtClean="0"/>
          </a:p>
        </p:txBody>
      </p:sp>
      <p:pic>
        <p:nvPicPr>
          <p:cNvPr id="8195" name="Picture 3"/>
          <p:cNvPicPr>
            <a:picLocks noChangeAspect="1" noChangeArrowheads="1"/>
          </p:cNvPicPr>
          <p:nvPr/>
        </p:nvPicPr>
        <p:blipFill>
          <a:blip r:embed="rId2" cstate="print"/>
          <a:srcRect l="4857" t="2080"/>
          <a:stretch>
            <a:fillRect/>
          </a:stretch>
        </p:blipFill>
        <p:spPr bwMode="auto">
          <a:xfrm>
            <a:off x="644525" y="2516188"/>
            <a:ext cx="4271963" cy="3422650"/>
          </a:xfrm>
          <a:prstGeom prst="rect">
            <a:avLst/>
          </a:prstGeom>
          <a:noFill/>
          <a:ln w="9525">
            <a:noFill/>
            <a:round/>
            <a:headEnd/>
            <a:tailEnd/>
          </a:ln>
        </p:spPr>
      </p:pic>
      <p:sp>
        <p:nvSpPr>
          <p:cNvPr id="8196" name="Rectangle 5"/>
          <p:cNvSpPr>
            <a:spLocks noChangeArrowheads="1"/>
          </p:cNvSpPr>
          <p:nvPr/>
        </p:nvSpPr>
        <p:spPr bwMode="auto">
          <a:xfrm>
            <a:off x="5337175" y="2908300"/>
            <a:ext cx="3654425" cy="609600"/>
          </a:xfrm>
          <a:prstGeom prst="rect">
            <a:avLst/>
          </a:prstGeom>
          <a:noFill/>
          <a:ln w="9525">
            <a:noFill/>
            <a:miter lim="800000"/>
            <a:headEnd/>
            <a:tailEnd/>
          </a:ln>
        </p:spPr>
        <p:txBody>
          <a:bodyPr>
            <a:spAutoFit/>
          </a:bodyPr>
          <a:lstStyle/>
          <a:p>
            <a:pPr marL="381000" indent="-381000">
              <a:lnSpc>
                <a:spcPct val="80000"/>
              </a:lnSpc>
              <a:buFont typeface="Wingdings" pitchFamily="2" charset="2"/>
              <a:buNone/>
              <a:tabLst>
                <a:tab pos="625475" algn="l"/>
              </a:tabLst>
            </a:pPr>
            <a:r>
              <a:rPr lang="en-US" sz="1400" b="1" u="sng" dirty="0"/>
              <a:t>Operational weather and hazard</a:t>
            </a:r>
            <a:r>
              <a:rPr lang="en-US" sz="1400" b="1" dirty="0"/>
              <a:t> products are produced rapidly to potentially save life and property</a:t>
            </a:r>
            <a:endParaRPr lang="en-US" sz="1200" b="1" dirty="0"/>
          </a:p>
        </p:txBody>
      </p:sp>
      <p:sp>
        <p:nvSpPr>
          <p:cNvPr id="8197" name="Rectangle 6"/>
          <p:cNvSpPr>
            <a:spLocks noChangeArrowheads="1"/>
          </p:cNvSpPr>
          <p:nvPr/>
        </p:nvSpPr>
        <p:spPr bwMode="auto">
          <a:xfrm>
            <a:off x="5351463" y="4740938"/>
            <a:ext cx="3792537" cy="1126462"/>
          </a:xfrm>
          <a:prstGeom prst="rect">
            <a:avLst/>
          </a:prstGeom>
          <a:noFill/>
          <a:ln w="9525">
            <a:noFill/>
            <a:miter lim="800000"/>
            <a:headEnd/>
            <a:tailEnd/>
          </a:ln>
        </p:spPr>
        <p:txBody>
          <a:bodyPr>
            <a:spAutoFit/>
          </a:bodyPr>
          <a:lstStyle/>
          <a:p>
            <a:pPr marL="381000" indent="-381000">
              <a:lnSpc>
                <a:spcPct val="80000"/>
              </a:lnSpc>
              <a:buFont typeface="Wingdings" pitchFamily="2" charset="2"/>
              <a:buNone/>
              <a:tabLst>
                <a:tab pos="625475" algn="l"/>
              </a:tabLst>
            </a:pPr>
            <a:r>
              <a:rPr lang="en-US" sz="1400" b="1" u="sng" dirty="0"/>
              <a:t>Climate Data Records (CDRs)</a:t>
            </a:r>
            <a:r>
              <a:rPr lang="en-US" sz="1400" b="1" dirty="0"/>
              <a:t/>
            </a:r>
            <a:br>
              <a:rPr lang="en-US" sz="1400" b="1" dirty="0"/>
            </a:br>
            <a:r>
              <a:rPr lang="en-US" sz="1400" b="1" dirty="0"/>
              <a:t>provide long term product consistency through rigorous reprocessing with advanced algorithms, ancillary data and evolved instrument understanding.</a:t>
            </a:r>
          </a:p>
          <a:p>
            <a:pPr marL="381000" indent="-381000">
              <a:lnSpc>
                <a:spcPct val="80000"/>
              </a:lnSpc>
              <a:buFont typeface="Wingdings" pitchFamily="2" charset="2"/>
              <a:buNone/>
              <a:tabLst>
                <a:tab pos="625475" algn="l"/>
              </a:tabLst>
            </a:pPr>
            <a:endParaRPr lang="en-US" sz="1400" b="1" dirty="0"/>
          </a:p>
        </p:txBody>
      </p:sp>
      <p:sp>
        <p:nvSpPr>
          <p:cNvPr id="8" name="Rectangle 7"/>
          <p:cNvSpPr/>
          <p:nvPr/>
        </p:nvSpPr>
        <p:spPr>
          <a:xfrm>
            <a:off x="752475" y="4143375"/>
            <a:ext cx="4070350" cy="663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199" name="TextBox 8"/>
          <p:cNvSpPr txBox="1">
            <a:spLocks noChangeArrowheads="1"/>
          </p:cNvSpPr>
          <p:nvPr/>
        </p:nvSpPr>
        <p:spPr bwMode="auto">
          <a:xfrm rot="-5400000">
            <a:off x="-586743" y="4140607"/>
            <a:ext cx="1970411" cy="276999"/>
          </a:xfrm>
          <a:prstGeom prst="rect">
            <a:avLst/>
          </a:prstGeom>
          <a:noFill/>
          <a:ln w="9525">
            <a:noFill/>
            <a:miter lim="800000"/>
            <a:headEnd/>
            <a:tailEnd/>
          </a:ln>
        </p:spPr>
        <p:txBody>
          <a:bodyPr wrap="none">
            <a:spAutoFit/>
          </a:bodyPr>
          <a:lstStyle/>
          <a:p>
            <a:r>
              <a:rPr lang="en-US" sz="1200" b="1" dirty="0"/>
              <a:t>Vegetation Greenness Index</a:t>
            </a:r>
          </a:p>
        </p:txBody>
      </p:sp>
      <p:sp>
        <p:nvSpPr>
          <p:cNvPr id="8200" name="Rectangle 10"/>
          <p:cNvSpPr>
            <a:spLocks noChangeArrowheads="1"/>
          </p:cNvSpPr>
          <p:nvPr/>
        </p:nvSpPr>
        <p:spPr bwMode="auto">
          <a:xfrm>
            <a:off x="339725" y="2150618"/>
            <a:ext cx="4854575" cy="268984"/>
          </a:xfrm>
          <a:prstGeom prst="rect">
            <a:avLst/>
          </a:prstGeom>
          <a:noFill/>
          <a:ln w="9525">
            <a:noFill/>
            <a:miter lim="800000"/>
            <a:headEnd/>
            <a:tailEnd/>
          </a:ln>
        </p:spPr>
        <p:txBody>
          <a:bodyPr>
            <a:spAutoFit/>
          </a:bodyPr>
          <a:lstStyle/>
          <a:p>
            <a:pPr marL="381000" indent="-381000" algn="ctr">
              <a:lnSpc>
                <a:spcPct val="80000"/>
              </a:lnSpc>
              <a:buFont typeface="Wingdings" pitchFamily="2" charset="2"/>
              <a:buNone/>
              <a:tabLst>
                <a:tab pos="625475" algn="l"/>
              </a:tabLst>
            </a:pPr>
            <a:r>
              <a:rPr lang="en-US" sz="1400" b="1" dirty="0"/>
              <a:t>Uncorrected </a:t>
            </a:r>
            <a:r>
              <a:rPr lang="en-US" sz="1400" b="1" dirty="0" smtClean="0"/>
              <a:t>Records Contain </a:t>
            </a:r>
            <a:r>
              <a:rPr lang="en-US" sz="1400" b="1" dirty="0"/>
              <a:t>Both </a:t>
            </a:r>
            <a:r>
              <a:rPr lang="en-US" sz="1400" b="1" dirty="0" smtClean="0"/>
              <a:t>Real and Artificial Signals</a:t>
            </a:r>
            <a:endParaRPr lang="en-US" sz="1200" b="1" dirty="0"/>
          </a:p>
        </p:txBody>
      </p:sp>
      <p:cxnSp>
        <p:nvCxnSpPr>
          <p:cNvPr id="14" name="Straight Arrow Connector 13"/>
          <p:cNvCxnSpPr/>
          <p:nvPr/>
        </p:nvCxnSpPr>
        <p:spPr>
          <a:xfrm rot="10800000">
            <a:off x="4976813" y="3163888"/>
            <a:ext cx="217487" cy="1587"/>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6200000" flipV="1">
            <a:off x="3580606" y="3685382"/>
            <a:ext cx="331787" cy="1460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04" name="Rectangle 25"/>
          <p:cNvSpPr>
            <a:spLocks noChangeArrowheads="1"/>
          </p:cNvSpPr>
          <p:nvPr/>
        </p:nvSpPr>
        <p:spPr bwMode="auto">
          <a:xfrm>
            <a:off x="3222625" y="3910013"/>
            <a:ext cx="1106488" cy="425450"/>
          </a:xfrm>
          <a:prstGeom prst="rect">
            <a:avLst/>
          </a:prstGeom>
          <a:noFill/>
          <a:ln w="9525">
            <a:noFill/>
            <a:miter lim="800000"/>
            <a:headEnd/>
            <a:tailEnd/>
          </a:ln>
        </p:spPr>
        <p:txBody>
          <a:bodyPr>
            <a:spAutoFit/>
          </a:bodyPr>
          <a:lstStyle/>
          <a:p>
            <a:pPr marL="381000" algn="ctr">
              <a:lnSpc>
                <a:spcPct val="80000"/>
              </a:lnSpc>
              <a:buFont typeface="Wingdings" pitchFamily="2" charset="2"/>
              <a:buNone/>
              <a:tabLst>
                <a:tab pos="625475" algn="l"/>
              </a:tabLst>
            </a:pPr>
            <a:r>
              <a:rPr lang="en-US" sz="900" dirty="0"/>
              <a:t>New satellite launched</a:t>
            </a:r>
            <a:endParaRPr lang="en-US" sz="800" dirty="0"/>
          </a:p>
        </p:txBody>
      </p:sp>
      <p:sp>
        <p:nvSpPr>
          <p:cNvPr id="8205" name="TextBox 26"/>
          <p:cNvSpPr txBox="1">
            <a:spLocks noChangeArrowheads="1"/>
          </p:cNvSpPr>
          <p:nvPr/>
        </p:nvSpPr>
        <p:spPr bwMode="auto">
          <a:xfrm>
            <a:off x="2062163" y="5969000"/>
            <a:ext cx="910699" cy="276999"/>
          </a:xfrm>
          <a:prstGeom prst="rect">
            <a:avLst/>
          </a:prstGeom>
          <a:noFill/>
          <a:ln w="9525">
            <a:noFill/>
            <a:miter lim="800000"/>
            <a:headEnd/>
            <a:tailEnd/>
          </a:ln>
        </p:spPr>
        <p:txBody>
          <a:bodyPr wrap="none">
            <a:spAutoFit/>
          </a:bodyPr>
          <a:lstStyle/>
          <a:p>
            <a:r>
              <a:rPr lang="en-US" sz="1200" b="1" dirty="0"/>
              <a:t>Time (year)</a:t>
            </a:r>
          </a:p>
        </p:txBody>
      </p:sp>
      <p:sp>
        <p:nvSpPr>
          <p:cNvPr id="15" name="TextBox 14"/>
          <p:cNvSpPr txBox="1"/>
          <p:nvPr/>
        </p:nvSpPr>
        <p:spPr>
          <a:xfrm>
            <a:off x="1524000" y="3952875"/>
            <a:ext cx="1619250" cy="400110"/>
          </a:xfrm>
          <a:prstGeom prst="rect">
            <a:avLst/>
          </a:prstGeom>
          <a:noFill/>
        </p:spPr>
        <p:txBody>
          <a:bodyPr wrap="square" rtlCol="0">
            <a:spAutoFit/>
          </a:bodyPr>
          <a:lstStyle/>
          <a:p>
            <a:r>
              <a:rPr lang="en-US" sz="1000" dirty="0" smtClean="0"/>
              <a:t>Top of Atmosphere Vegetation Index</a:t>
            </a:r>
            <a:endParaRPr lang="en-US" sz="1000" dirty="0"/>
          </a:p>
        </p:txBody>
      </p:sp>
      <p:cxnSp>
        <p:nvCxnSpPr>
          <p:cNvPr id="17" name="Straight Arrow Connector 16"/>
          <p:cNvCxnSpPr/>
          <p:nvPr/>
        </p:nvCxnSpPr>
        <p:spPr>
          <a:xfrm rot="5400000" flipH="1" flipV="1">
            <a:off x="2409825" y="3667125"/>
            <a:ext cx="400050" cy="2667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62000" y="4467225"/>
            <a:ext cx="2152650" cy="246221"/>
          </a:xfrm>
          <a:prstGeom prst="rect">
            <a:avLst/>
          </a:prstGeom>
          <a:noFill/>
        </p:spPr>
        <p:txBody>
          <a:bodyPr wrap="square" rtlCol="0">
            <a:spAutoFit/>
          </a:bodyPr>
          <a:lstStyle/>
          <a:p>
            <a:r>
              <a:rPr lang="en-US" sz="1000" dirty="0" smtClean="0"/>
              <a:t>Top of Canopy Vegetation Index</a:t>
            </a:r>
            <a:endParaRPr lang="en-US" sz="1000" dirty="0"/>
          </a:p>
        </p:txBody>
      </p:sp>
      <p:cxnSp>
        <p:nvCxnSpPr>
          <p:cNvPr id="21" name="Straight Arrow Connector 20"/>
          <p:cNvCxnSpPr/>
          <p:nvPr/>
        </p:nvCxnSpPr>
        <p:spPr>
          <a:xfrm>
            <a:off x="2276475" y="4705350"/>
            <a:ext cx="238125" cy="2190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0800000">
            <a:off x="4964113" y="5180012"/>
            <a:ext cx="217487" cy="1587"/>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280531" y="6215390"/>
            <a:ext cx="1620957" cy="261610"/>
          </a:xfrm>
          <a:prstGeom prst="rect">
            <a:avLst/>
          </a:prstGeom>
          <a:noFill/>
        </p:spPr>
        <p:txBody>
          <a:bodyPr wrap="none" rtlCol="0">
            <a:spAutoFit/>
          </a:bodyPr>
          <a:lstStyle/>
          <a:p>
            <a:r>
              <a:rPr lang="en-US" sz="1100" dirty="0" smtClean="0">
                <a:latin typeface="+mn-lt"/>
              </a:rPr>
              <a:t>Image courtesy C. Tucker</a:t>
            </a:r>
            <a:endParaRPr lang="en-US" sz="1100" dirty="0">
              <a:latin typeface="+mn-lt"/>
            </a:endParaRPr>
          </a:p>
        </p:txBody>
      </p:sp>
    </p:spTree>
    <p:extLst>
      <p:ext uri="{BB962C8B-B14F-4D97-AF65-F5344CB8AC3E}">
        <p14:creationId xmlns:p14="http://schemas.microsoft.com/office/powerpoint/2010/main" val="34341510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0332" y="386892"/>
            <a:ext cx="8991600" cy="1143000"/>
          </a:xfrm>
        </p:spPr>
        <p:txBody>
          <a:bodyPr anchor="t">
            <a:noAutofit/>
          </a:bodyPr>
          <a:lstStyle/>
          <a:p>
            <a:r>
              <a:rPr lang="en-US" sz="3600" dirty="0" smtClean="0"/>
              <a:t>In Situ Sea Surface Temperature (SST)</a:t>
            </a:r>
            <a:br>
              <a:rPr lang="en-US" sz="3600" dirty="0" smtClean="0"/>
            </a:br>
            <a:r>
              <a:rPr lang="en-US" sz="3600" dirty="0" smtClean="0"/>
              <a:t>Tells a Story Not Observable by Satellites</a:t>
            </a:r>
            <a:endParaRPr lang="en-US" sz="3600"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2399"/>
          <a:stretch/>
        </p:blipFill>
        <p:spPr>
          <a:xfrm>
            <a:off x="-2023" y="1959562"/>
            <a:ext cx="9187064" cy="465446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3800" y="2831828"/>
            <a:ext cx="7158754" cy="1944734"/>
          </a:xfrm>
          <a:prstGeom prst="rect">
            <a:avLst/>
          </a:prstGeom>
        </p:spPr>
      </p:pic>
    </p:spTree>
    <p:extLst>
      <p:ext uri="{BB962C8B-B14F-4D97-AF65-F5344CB8AC3E}">
        <p14:creationId xmlns:p14="http://schemas.microsoft.com/office/powerpoint/2010/main" val="3090433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Shape 266"/>
          <p:cNvPicPr preferRelativeResize="0"/>
          <p:nvPr/>
        </p:nvPicPr>
        <p:blipFill rotWithShape="1">
          <a:blip r:embed="rId3">
            <a:alphaModFix/>
          </a:blip>
          <a:srcRect/>
          <a:stretch/>
        </p:blipFill>
        <p:spPr>
          <a:xfrm>
            <a:off x="175172" y="1633136"/>
            <a:ext cx="2187028" cy="3107576"/>
          </a:xfrm>
          <a:prstGeom prst="rect">
            <a:avLst/>
          </a:prstGeom>
          <a:noFill/>
          <a:ln>
            <a:noFill/>
          </a:ln>
        </p:spPr>
      </p:pic>
      <p:sp>
        <p:nvSpPr>
          <p:cNvPr id="267" name="Shape 267"/>
          <p:cNvSpPr txBox="1">
            <a:spLocks noGrp="1"/>
          </p:cNvSpPr>
          <p:nvPr>
            <p:ph type="title"/>
          </p:nvPr>
        </p:nvSpPr>
        <p:spPr>
          <a:xfrm>
            <a:off x="0" y="354204"/>
            <a:ext cx="92837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1" i="0" u="none" strike="noStrike" cap="none" baseline="0" dirty="0" smtClean="0">
                <a:latin typeface="Arial"/>
                <a:ea typeface="Arial"/>
                <a:cs typeface="Arial"/>
                <a:sym typeface="Arial"/>
              </a:rPr>
              <a:t>There’s More!</a:t>
            </a:r>
            <a:r>
              <a:rPr lang="en-US" sz="3600" b="1" dirty="0" smtClean="0">
                <a:latin typeface="Arial"/>
                <a:ea typeface="Arial"/>
                <a:cs typeface="Arial"/>
                <a:sym typeface="Arial"/>
              </a:rPr>
              <a:t> </a:t>
            </a:r>
            <a:r>
              <a:rPr lang="en-US" sz="3600" b="1" i="0" u="none" strike="noStrike" cap="none" baseline="0" dirty="0" err="1" smtClean="0">
                <a:latin typeface="Arial"/>
                <a:ea typeface="Arial"/>
                <a:cs typeface="Arial"/>
                <a:sym typeface="Arial"/>
              </a:rPr>
              <a:t>Paleoclimatologic</a:t>
            </a:r>
            <a:r>
              <a:rPr lang="en-US" sz="3600" b="1" i="0" u="none" strike="noStrike" cap="none" dirty="0" smtClean="0">
                <a:latin typeface="Arial"/>
                <a:ea typeface="Arial"/>
                <a:cs typeface="Arial"/>
                <a:sym typeface="Arial"/>
              </a:rPr>
              <a:t> Data</a:t>
            </a:r>
            <a:endParaRPr lang="en-US" sz="3600" b="1" i="0" u="none" strike="noStrike" cap="none" baseline="0" dirty="0">
              <a:latin typeface="Arial"/>
              <a:ea typeface="Arial"/>
              <a:cs typeface="Arial"/>
              <a:sym typeface="Arial"/>
            </a:endParaRPr>
          </a:p>
        </p:txBody>
      </p:sp>
      <p:pic>
        <p:nvPicPr>
          <p:cNvPr id="268" name="Shape 268"/>
          <p:cNvPicPr preferRelativeResize="0"/>
          <p:nvPr/>
        </p:nvPicPr>
        <p:blipFill rotWithShape="1">
          <a:blip r:embed="rId4">
            <a:alphaModFix/>
          </a:blip>
          <a:srcRect/>
          <a:stretch/>
        </p:blipFill>
        <p:spPr>
          <a:xfrm>
            <a:off x="1141141" y="4830707"/>
            <a:ext cx="7414260" cy="1874520"/>
          </a:xfrm>
          <a:prstGeom prst="rect">
            <a:avLst/>
          </a:prstGeom>
          <a:noFill/>
          <a:ln>
            <a:noFill/>
          </a:ln>
        </p:spPr>
      </p:pic>
      <p:pic>
        <p:nvPicPr>
          <p:cNvPr id="269" name="Shape 269"/>
          <p:cNvPicPr preferRelativeResize="0"/>
          <p:nvPr/>
        </p:nvPicPr>
        <p:blipFill rotWithShape="1">
          <a:blip r:embed="rId5">
            <a:alphaModFix/>
          </a:blip>
          <a:srcRect/>
          <a:stretch/>
        </p:blipFill>
        <p:spPr>
          <a:xfrm>
            <a:off x="3053555" y="1854870"/>
            <a:ext cx="5417343" cy="1737344"/>
          </a:xfrm>
          <a:prstGeom prst="rect">
            <a:avLst/>
          </a:prstGeom>
          <a:noFill/>
          <a:ln>
            <a:noFill/>
          </a:ln>
        </p:spPr>
      </p:pic>
      <p:sp>
        <p:nvSpPr>
          <p:cNvPr id="270" name="Shape 270"/>
          <p:cNvSpPr txBox="1"/>
          <p:nvPr/>
        </p:nvSpPr>
        <p:spPr>
          <a:xfrm>
            <a:off x="292397" y="1670204"/>
            <a:ext cx="2031703"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baseline="0" dirty="0">
                <a:solidFill>
                  <a:schemeClr val="lt1"/>
                </a:solidFill>
                <a:latin typeface="Arial"/>
                <a:ea typeface="Arial"/>
                <a:cs typeface="Arial"/>
                <a:sym typeface="Arial"/>
              </a:rPr>
              <a:t>Crystal Cave, CA</a:t>
            </a:r>
          </a:p>
        </p:txBody>
      </p:sp>
      <p:sp>
        <p:nvSpPr>
          <p:cNvPr id="271" name="Shape 271"/>
          <p:cNvSpPr txBox="1"/>
          <p:nvPr/>
        </p:nvSpPr>
        <p:spPr>
          <a:xfrm>
            <a:off x="2729706" y="4013323"/>
            <a:ext cx="6065043" cy="1261884"/>
          </a:xfrm>
          <a:prstGeom prst="rect">
            <a:avLst/>
          </a:prstGeom>
          <a:noFill/>
          <a:ln>
            <a:noFill/>
          </a:ln>
        </p:spPr>
        <p:txBody>
          <a:bodyPr lIns="91425" tIns="45700" rIns="91425" bIns="45700" anchor="t" anchorCtr="0">
            <a:noAutofit/>
          </a:bodyPr>
          <a:lstStyle/>
          <a:p>
            <a:pPr marL="285750" marR="0" lvl="0" indent="-285750" algn="l" rtl="0">
              <a:spcBef>
                <a:spcPts val="0"/>
              </a:spcBef>
              <a:spcAft>
                <a:spcPts val="0"/>
              </a:spcAft>
              <a:buClr>
                <a:schemeClr val="dk1"/>
              </a:buClr>
              <a:buSzPct val="116666"/>
              <a:buFont typeface="Arial"/>
              <a:buChar char="•"/>
            </a:pPr>
            <a:r>
              <a:rPr lang="en-US" sz="1600" b="0" i="0" u="none" strike="noStrike" cap="none" baseline="0" dirty="0">
                <a:solidFill>
                  <a:schemeClr val="dk1"/>
                </a:solidFill>
                <a:latin typeface="Arial"/>
                <a:ea typeface="Arial"/>
                <a:cs typeface="Arial"/>
                <a:sym typeface="Arial"/>
              </a:rPr>
              <a:t>d</a:t>
            </a:r>
            <a:r>
              <a:rPr lang="en-US" sz="1600" b="0" i="0" u="none" strike="noStrike" cap="none" baseline="30000" dirty="0">
                <a:solidFill>
                  <a:schemeClr val="dk1"/>
                </a:solidFill>
                <a:latin typeface="Arial"/>
                <a:ea typeface="Arial"/>
                <a:cs typeface="Arial"/>
                <a:sym typeface="Arial"/>
              </a:rPr>
              <a:t>18</a:t>
            </a:r>
            <a:r>
              <a:rPr lang="en-US" sz="1600" b="0" i="0" u="none" strike="noStrike" cap="none" baseline="0" dirty="0">
                <a:solidFill>
                  <a:schemeClr val="dk1"/>
                </a:solidFill>
                <a:latin typeface="Arial"/>
                <a:ea typeface="Arial"/>
                <a:cs typeface="Arial"/>
                <a:sym typeface="Arial"/>
              </a:rPr>
              <a:t>O also reconstructs causes of past hydrologic variations, which can</a:t>
            </a:r>
            <a:r>
              <a:rPr lang="en-US" b="0" i="0" u="none" strike="noStrike" cap="none" baseline="0" dirty="0">
                <a:solidFill>
                  <a:schemeClr val="dk1"/>
                </a:solidFill>
                <a:latin typeface="Arial"/>
                <a:ea typeface="Arial"/>
                <a:cs typeface="Arial"/>
                <a:sym typeface="Arial"/>
              </a:rPr>
              <a:t> </a:t>
            </a:r>
            <a:r>
              <a:rPr lang="en-US" sz="1600" b="0" i="0" u="none" strike="noStrike" cap="none" baseline="0" dirty="0">
                <a:solidFill>
                  <a:schemeClr val="dk1"/>
                </a:solidFill>
                <a:latin typeface="Arial"/>
                <a:ea typeface="Arial"/>
                <a:cs typeface="Arial"/>
                <a:sym typeface="Arial"/>
              </a:rPr>
              <a:t>improve monitoring and forecasting</a:t>
            </a:r>
          </a:p>
        </p:txBody>
      </p:sp>
      <p:sp>
        <p:nvSpPr>
          <p:cNvPr id="272" name="Shape 272"/>
          <p:cNvSpPr txBox="1"/>
          <p:nvPr/>
        </p:nvSpPr>
        <p:spPr>
          <a:xfrm>
            <a:off x="3383980" y="1522604"/>
            <a:ext cx="5086918"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baseline="0" dirty="0">
                <a:solidFill>
                  <a:schemeClr val="dk1"/>
                </a:solidFill>
                <a:latin typeface="Arial"/>
                <a:ea typeface="Arial"/>
                <a:cs typeface="Arial"/>
                <a:sym typeface="Arial"/>
              </a:rPr>
              <a:t>McCabe-Glynn et al. 2013 Nature Geoscience</a:t>
            </a:r>
          </a:p>
        </p:txBody>
      </p:sp>
    </p:spTree>
    <p:extLst>
      <p:ext uri="{BB962C8B-B14F-4D97-AF65-F5344CB8AC3E}">
        <p14:creationId xmlns:p14="http://schemas.microsoft.com/office/powerpoint/2010/main" val="157441413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fade">
                                      <p:cBhvr>
                                        <p:cTn id="7" dur="1"/>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Shape 540"/>
          <p:cNvSpPr txBox="1">
            <a:spLocks noGrp="1"/>
          </p:cNvSpPr>
          <p:nvPr>
            <p:ph type="body" idx="1"/>
          </p:nvPr>
        </p:nvSpPr>
        <p:spPr>
          <a:xfrm>
            <a:off x="124932" y="5452528"/>
            <a:ext cx="8910084" cy="1074765"/>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1800" b="0" u="none" strike="noStrike" cap="none" baseline="0" dirty="0" smtClean="0">
                <a:latin typeface="Arial"/>
                <a:ea typeface="Arial"/>
                <a:cs typeface="Arial"/>
                <a:sym typeface="Arial"/>
              </a:rPr>
              <a:t>Global average </a:t>
            </a:r>
            <a:r>
              <a:rPr lang="en-US" sz="1800" b="0" u="none" strike="noStrike" cap="none" baseline="0" dirty="0">
                <a:latin typeface="Arial"/>
                <a:ea typeface="Arial"/>
                <a:cs typeface="Arial"/>
                <a:sym typeface="Arial"/>
              </a:rPr>
              <a:t>temperature time series constructed by averaging data from 173 different published studies that use proxy data known to be temperature </a:t>
            </a:r>
            <a:r>
              <a:rPr lang="en-US" sz="1800" b="0" u="none" strike="noStrike" cap="none" baseline="0" dirty="0" smtClean="0">
                <a:latin typeface="Arial"/>
                <a:ea typeface="Arial"/>
                <a:cs typeface="Arial"/>
                <a:sym typeface="Arial"/>
              </a:rPr>
              <a:t>sensitive.</a:t>
            </a:r>
            <a:endParaRPr lang="en-US" sz="1800" b="0" u="none" strike="noStrike" cap="none" baseline="0" dirty="0">
              <a:latin typeface="Arial"/>
              <a:ea typeface="Arial"/>
              <a:cs typeface="Arial"/>
              <a:sym typeface="Arial"/>
            </a:endParaRPr>
          </a:p>
        </p:txBody>
      </p:sp>
      <p:grpSp>
        <p:nvGrpSpPr>
          <p:cNvPr id="541" name="Shape 541"/>
          <p:cNvGrpSpPr/>
          <p:nvPr/>
        </p:nvGrpSpPr>
        <p:grpSpPr>
          <a:xfrm>
            <a:off x="124932" y="2148117"/>
            <a:ext cx="8980967" cy="2818173"/>
            <a:chOff x="163032" y="3706673"/>
            <a:chExt cx="8980967" cy="2818173"/>
          </a:xfrm>
        </p:grpSpPr>
        <p:pic>
          <p:nvPicPr>
            <p:cNvPr id="542" name="Shape 542"/>
            <p:cNvPicPr preferRelativeResize="0"/>
            <p:nvPr/>
          </p:nvPicPr>
          <p:blipFill rotWithShape="1">
            <a:blip r:embed="rId3">
              <a:alphaModFix/>
            </a:blip>
            <a:srcRect/>
            <a:stretch/>
          </p:blipFill>
          <p:spPr>
            <a:xfrm>
              <a:off x="1991833" y="3706673"/>
              <a:ext cx="4680788" cy="2818173"/>
            </a:xfrm>
            <a:prstGeom prst="rect">
              <a:avLst/>
            </a:prstGeom>
            <a:noFill/>
            <a:ln>
              <a:noFill/>
            </a:ln>
          </p:spPr>
        </p:pic>
        <p:sp>
          <p:nvSpPr>
            <p:cNvPr id="543" name="Shape 543"/>
            <p:cNvSpPr txBox="1"/>
            <p:nvPr/>
          </p:nvSpPr>
          <p:spPr>
            <a:xfrm>
              <a:off x="6685242" y="5032482"/>
              <a:ext cx="2458757" cy="64633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baseline="0">
                  <a:solidFill>
                    <a:schemeClr val="dk1"/>
                  </a:solidFill>
                  <a:latin typeface="Arial"/>
                  <a:ea typeface="Arial"/>
                  <a:cs typeface="Arial"/>
                  <a:sym typeface="Arial"/>
                </a:rPr>
                <a:t>Thermometer record (dashed line)</a:t>
              </a:r>
            </a:p>
          </p:txBody>
        </p:sp>
        <p:cxnSp>
          <p:nvCxnSpPr>
            <p:cNvPr id="544" name="Shape 544"/>
            <p:cNvCxnSpPr/>
            <p:nvPr/>
          </p:nvCxnSpPr>
          <p:spPr>
            <a:xfrm rot="10800000">
              <a:off x="5649433" y="5124892"/>
              <a:ext cx="1041990" cy="92150"/>
            </a:xfrm>
            <a:prstGeom prst="straightConnector1">
              <a:avLst/>
            </a:prstGeom>
            <a:noFill/>
            <a:ln w="9525" cap="flat">
              <a:solidFill>
                <a:schemeClr val="accent1"/>
              </a:solidFill>
              <a:prstDash val="solid"/>
              <a:round/>
              <a:headEnd type="none" w="med" len="med"/>
              <a:tailEnd type="stealth" w="lg" len="lg"/>
            </a:ln>
          </p:spPr>
        </p:cxnSp>
        <p:cxnSp>
          <p:nvCxnSpPr>
            <p:cNvPr id="545" name="Shape 545"/>
            <p:cNvCxnSpPr/>
            <p:nvPr/>
          </p:nvCxnSpPr>
          <p:spPr>
            <a:xfrm>
              <a:off x="1950621" y="4334464"/>
              <a:ext cx="721695" cy="556512"/>
            </a:xfrm>
            <a:prstGeom prst="straightConnector1">
              <a:avLst/>
            </a:prstGeom>
            <a:noFill/>
            <a:ln w="9525" cap="flat">
              <a:solidFill>
                <a:schemeClr val="accent1"/>
              </a:solidFill>
              <a:prstDash val="solid"/>
              <a:round/>
              <a:headEnd type="none" w="med" len="med"/>
              <a:tailEnd type="stealth" w="lg" len="lg"/>
            </a:ln>
          </p:spPr>
        </p:cxnSp>
        <p:sp>
          <p:nvSpPr>
            <p:cNvPr id="546" name="Shape 546"/>
            <p:cNvSpPr txBox="1"/>
            <p:nvPr/>
          </p:nvSpPr>
          <p:spPr>
            <a:xfrm>
              <a:off x="163032" y="3914001"/>
              <a:ext cx="1728088" cy="646331"/>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US" sz="1800" b="0" i="0" u="none" strike="noStrike" cap="none" baseline="0">
                  <a:solidFill>
                    <a:schemeClr val="dk1"/>
                  </a:solidFill>
                  <a:latin typeface="Arial"/>
                  <a:ea typeface="Arial"/>
                  <a:cs typeface="Arial"/>
                  <a:sym typeface="Arial"/>
                </a:rPr>
                <a:t>Paleo Index (solid line)</a:t>
              </a:r>
            </a:p>
          </p:txBody>
        </p:sp>
        <p:sp>
          <p:nvSpPr>
            <p:cNvPr id="547" name="Shape 547"/>
            <p:cNvSpPr txBox="1"/>
            <p:nvPr/>
          </p:nvSpPr>
          <p:spPr>
            <a:xfrm rot="-5400000">
              <a:off x="6273617" y="4227138"/>
              <a:ext cx="1140756" cy="27699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Arial"/>
                  <a:ea typeface="Arial"/>
                  <a:cs typeface="Arial"/>
                  <a:sym typeface="Arial"/>
                </a:rPr>
                <a:t>Temperature°C</a:t>
              </a:r>
            </a:p>
          </p:txBody>
        </p:sp>
        <p:sp>
          <p:nvSpPr>
            <p:cNvPr id="548" name="Shape 548"/>
            <p:cNvSpPr txBox="1"/>
            <p:nvPr/>
          </p:nvSpPr>
          <p:spPr>
            <a:xfrm rot="16200000">
              <a:off x="1054291" y="5476091"/>
              <a:ext cx="1365503" cy="27699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Arial"/>
                  <a:ea typeface="Arial"/>
                  <a:cs typeface="Arial"/>
                  <a:sym typeface="Arial"/>
                </a:rPr>
                <a:t>Standardized Units</a:t>
              </a:r>
            </a:p>
          </p:txBody>
        </p:sp>
      </p:grpSp>
      <p:sp>
        <p:nvSpPr>
          <p:cNvPr id="549" name="Shape 549"/>
          <p:cNvSpPr txBox="1"/>
          <p:nvPr/>
        </p:nvSpPr>
        <p:spPr>
          <a:xfrm>
            <a:off x="6663909" y="4525891"/>
            <a:ext cx="2371107"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1" u="none" strike="noStrike" cap="none" baseline="0">
                <a:solidFill>
                  <a:schemeClr val="dk1"/>
                </a:solidFill>
                <a:latin typeface="Arial"/>
                <a:ea typeface="Arial"/>
                <a:cs typeface="Arial"/>
                <a:sym typeface="Arial"/>
              </a:rPr>
              <a:t>Anderson, et al., 2013, Geophysical Research Letters</a:t>
            </a:r>
          </a:p>
        </p:txBody>
      </p:sp>
      <p:sp>
        <p:nvSpPr>
          <p:cNvPr id="550" name="Shape 550"/>
          <p:cNvSpPr txBox="1"/>
          <p:nvPr/>
        </p:nvSpPr>
        <p:spPr>
          <a:xfrm>
            <a:off x="67628" y="469393"/>
            <a:ext cx="9038271" cy="101566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b="1" i="0" u="none" strike="noStrike" cap="none" baseline="0" dirty="0">
                <a:solidFill>
                  <a:srgbClr val="3D7499"/>
                </a:solidFill>
                <a:latin typeface="Arial"/>
                <a:ea typeface="Arial"/>
                <a:cs typeface="Arial"/>
                <a:sym typeface="Arial"/>
              </a:rPr>
              <a:t>Paleo </a:t>
            </a:r>
            <a:r>
              <a:rPr lang="en-US" sz="3200" b="1" i="0" u="none" strike="noStrike" cap="none" baseline="0" dirty="0" smtClean="0">
                <a:solidFill>
                  <a:srgbClr val="3D7499"/>
                </a:solidFill>
                <a:latin typeface="Arial"/>
                <a:ea typeface="Arial"/>
                <a:cs typeface="Arial"/>
                <a:sym typeface="Arial"/>
              </a:rPr>
              <a:t>Proxy </a:t>
            </a:r>
            <a:r>
              <a:rPr lang="en-US" sz="3200" b="1" dirty="0" smtClean="0">
                <a:solidFill>
                  <a:srgbClr val="3D7499"/>
                </a:solidFill>
                <a:latin typeface="Arial"/>
                <a:ea typeface="Arial"/>
                <a:cs typeface="Arial"/>
                <a:sym typeface="Arial"/>
              </a:rPr>
              <a:t>D</a:t>
            </a:r>
            <a:r>
              <a:rPr lang="en-US" sz="3200" b="1" i="0" u="none" strike="noStrike" cap="none" baseline="0" dirty="0" smtClean="0">
                <a:solidFill>
                  <a:srgbClr val="3D7499"/>
                </a:solidFill>
                <a:latin typeface="Arial"/>
                <a:ea typeface="Arial"/>
                <a:cs typeface="Arial"/>
                <a:sym typeface="Arial"/>
              </a:rPr>
              <a:t>ata Is Consistent With</a:t>
            </a:r>
            <a:r>
              <a:rPr lang="en-US" sz="3200" b="1" i="0" u="none" strike="noStrike" cap="none" dirty="0" smtClean="0">
                <a:solidFill>
                  <a:srgbClr val="3D7499"/>
                </a:solidFill>
                <a:latin typeface="Arial"/>
                <a:ea typeface="Arial"/>
                <a:cs typeface="Arial"/>
                <a:sym typeface="Arial"/>
              </a:rPr>
              <a:t> Instrumental Record</a:t>
            </a:r>
            <a:endParaRPr lang="en-US" sz="2800" b="1" i="1" u="none" strike="noStrike" cap="none" baseline="0" dirty="0">
              <a:solidFill>
                <a:srgbClr val="3D7499"/>
              </a:solidFill>
              <a:latin typeface="Arial"/>
              <a:ea typeface="Arial"/>
              <a:cs typeface="Arial"/>
              <a:sym typeface="Arial"/>
            </a:endParaRPr>
          </a:p>
        </p:txBody>
      </p:sp>
    </p:spTree>
    <p:extLst>
      <p:ext uri="{BB962C8B-B14F-4D97-AF65-F5344CB8AC3E}">
        <p14:creationId xmlns:p14="http://schemas.microsoft.com/office/powerpoint/2010/main" val="2619986519"/>
      </p:ext>
    </p:extLst>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4338"/>
            <a:ext cx="8229600" cy="1143000"/>
          </a:xfrm>
        </p:spPr>
        <p:txBody>
          <a:bodyPr>
            <a:noAutofit/>
          </a:bodyPr>
          <a:lstStyle/>
          <a:p>
            <a:r>
              <a:rPr lang="en-US" sz="3600" b="1" dirty="0" smtClean="0"/>
              <a:t>Summary</a:t>
            </a:r>
            <a:endParaRPr lang="en-US" sz="3600" b="1" dirty="0"/>
          </a:p>
        </p:txBody>
      </p:sp>
      <p:sp>
        <p:nvSpPr>
          <p:cNvPr id="3" name="Content Placeholder 2"/>
          <p:cNvSpPr>
            <a:spLocks noGrp="1"/>
          </p:cNvSpPr>
          <p:nvPr>
            <p:ph idx="1"/>
          </p:nvPr>
        </p:nvSpPr>
        <p:spPr>
          <a:xfrm>
            <a:off x="457200" y="1778000"/>
            <a:ext cx="8229600" cy="4525963"/>
          </a:xfrm>
        </p:spPr>
        <p:txBody>
          <a:bodyPr>
            <a:normAutofit fontScale="92500" lnSpcReduction="20000"/>
          </a:bodyPr>
          <a:lstStyle/>
          <a:p>
            <a:r>
              <a:rPr lang="en-US" sz="2400" dirty="0" smtClean="0"/>
              <a:t>NOAA’s evolving Climate Data Record Program provides lessons for serving climate applications community</a:t>
            </a:r>
          </a:p>
          <a:p>
            <a:pPr lvl="1"/>
            <a:r>
              <a:rPr lang="en-US" sz="2000" dirty="0" smtClean="0"/>
              <a:t>Community many science experts, but many more non-experts</a:t>
            </a:r>
            <a:br>
              <a:rPr lang="en-US" sz="2000" dirty="0" smtClean="0"/>
            </a:br>
            <a:endParaRPr lang="en-US" sz="2000" dirty="0" smtClean="0"/>
          </a:p>
          <a:p>
            <a:pPr lvl="1"/>
            <a:r>
              <a:rPr lang="en-US" sz="2000" dirty="0" smtClean="0"/>
              <a:t>Non-experts in business, and decision makers, and the public increasingly expect:</a:t>
            </a:r>
            <a:br>
              <a:rPr lang="en-US" sz="2000" dirty="0" smtClean="0"/>
            </a:br>
            <a:endParaRPr lang="en-US" sz="2000" dirty="0" smtClean="0"/>
          </a:p>
          <a:p>
            <a:pPr marL="914400" lvl="1" indent="-457200">
              <a:buFont typeface="+mj-lt"/>
              <a:buAutoNum type="arabicPeriod"/>
            </a:pPr>
            <a:r>
              <a:rPr lang="en-US" sz="2000" dirty="0" smtClean="0"/>
              <a:t>Highly derived, transformed and/or translated climate </a:t>
            </a:r>
            <a:r>
              <a:rPr lang="en-US" sz="2000" i="1" dirty="0" smtClean="0"/>
              <a:t>information</a:t>
            </a:r>
            <a:r>
              <a:rPr lang="en-US" sz="2000" dirty="0" smtClean="0"/>
              <a:t> rather than homogenized observations</a:t>
            </a:r>
          </a:p>
          <a:p>
            <a:pPr marL="914400" lvl="1" indent="-457200">
              <a:buFont typeface="+mj-lt"/>
              <a:buAutoNum type="arabicPeriod"/>
            </a:pPr>
            <a:r>
              <a:rPr lang="en-US" sz="2000" dirty="0" smtClean="0"/>
              <a:t>Point-and-click access to that information</a:t>
            </a:r>
          </a:p>
          <a:p>
            <a:pPr marL="914400" lvl="1" indent="-457200">
              <a:buFont typeface="+mj-lt"/>
              <a:buAutoNum type="arabicPeriod"/>
            </a:pPr>
            <a:r>
              <a:rPr lang="en-US" sz="2000" dirty="0" smtClean="0"/>
              <a:t>Minimal lags from real time</a:t>
            </a:r>
            <a:endParaRPr lang="en-US" sz="2000" dirty="0"/>
          </a:p>
          <a:p>
            <a:pPr marL="914400" lvl="1" indent="-457200">
              <a:buFont typeface="+mj-lt"/>
              <a:buAutoNum type="arabicPeriod"/>
            </a:pPr>
            <a:r>
              <a:rPr lang="en-US" sz="2000" dirty="0" smtClean="0"/>
              <a:t>Historical context of today’s events via centuries-long record</a:t>
            </a:r>
          </a:p>
          <a:p>
            <a:pPr marL="914400" lvl="1" indent="-457200">
              <a:buFont typeface="+mj-lt"/>
              <a:buAutoNum type="arabicPeriod"/>
            </a:pPr>
            <a:endParaRPr lang="en-US" sz="2000" dirty="0"/>
          </a:p>
          <a:p>
            <a:pPr lvl="1"/>
            <a:r>
              <a:rPr lang="en-US" sz="2000" dirty="0" smtClean="0"/>
              <a:t>NOAA’s CDR Program is actively addressing these focus areas</a:t>
            </a:r>
          </a:p>
          <a:p>
            <a:pPr lvl="1"/>
            <a:r>
              <a:rPr lang="en-US" sz="2000" dirty="0" smtClean="0"/>
              <a:t>Traditional CDRs will be sustained as user demand warrants</a:t>
            </a:r>
          </a:p>
          <a:p>
            <a:pPr marL="457200" lvl="1" indent="0">
              <a:buNone/>
            </a:pPr>
            <a:endParaRPr lang="en-US" sz="2000" dirty="0"/>
          </a:p>
        </p:txBody>
      </p:sp>
    </p:spTree>
    <p:extLst>
      <p:ext uri="{BB962C8B-B14F-4D97-AF65-F5344CB8AC3E}">
        <p14:creationId xmlns:p14="http://schemas.microsoft.com/office/powerpoint/2010/main" val="258642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1400" y="4058936"/>
            <a:ext cx="5460413" cy="954107"/>
          </a:xfrm>
          <a:prstGeom prst="rect">
            <a:avLst/>
          </a:prstGeom>
          <a:noFill/>
        </p:spPr>
        <p:txBody>
          <a:bodyPr wrap="square" rtlCol="0">
            <a:spAutoFit/>
          </a:bodyPr>
          <a:lstStyle/>
          <a:p>
            <a:r>
              <a:rPr lang="en-US" sz="2800" b="1" dirty="0" err="1" smtClean="0">
                <a:solidFill>
                  <a:srgbClr val="002060"/>
                </a:solidFill>
                <a:latin typeface="+mj-lt"/>
              </a:rPr>
              <a:t>www.ncdc.noaa.gov</a:t>
            </a:r>
            <a:endParaRPr lang="en-US" sz="2800" b="1" dirty="0" smtClean="0">
              <a:solidFill>
                <a:srgbClr val="002060"/>
              </a:solidFill>
              <a:latin typeface="+mj-lt"/>
            </a:endParaRPr>
          </a:p>
          <a:p>
            <a:r>
              <a:rPr lang="en-US" sz="2800" b="1" dirty="0" err="1" smtClean="0">
                <a:solidFill>
                  <a:srgbClr val="002060"/>
                </a:solidFill>
                <a:latin typeface="+mj-lt"/>
              </a:rPr>
              <a:t>www.climate.gov</a:t>
            </a:r>
            <a:endParaRPr lang="en-US" sz="2800" b="1" dirty="0">
              <a:solidFill>
                <a:srgbClr val="002060"/>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3461" y="5067395"/>
            <a:ext cx="381000" cy="381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5543466"/>
            <a:ext cx="381000" cy="381000"/>
          </a:xfrm>
          <a:prstGeom prst="rect">
            <a:avLst/>
          </a:prstGeom>
        </p:spPr>
      </p:pic>
      <p:sp>
        <p:nvSpPr>
          <p:cNvPr id="7" name="TextBox 6"/>
          <p:cNvSpPr txBox="1"/>
          <p:nvPr/>
        </p:nvSpPr>
        <p:spPr>
          <a:xfrm>
            <a:off x="4038600" y="5162466"/>
            <a:ext cx="3429000" cy="307777"/>
          </a:xfrm>
          <a:prstGeom prst="rect">
            <a:avLst/>
          </a:prstGeom>
          <a:noFill/>
        </p:spPr>
        <p:txBody>
          <a:bodyPr wrap="square" rtlCol="0">
            <a:spAutoFit/>
          </a:bodyPr>
          <a:lstStyle/>
          <a:p>
            <a:r>
              <a:rPr lang="en-US" sz="1400" u="sng" dirty="0" err="1" smtClean="0">
                <a:solidFill>
                  <a:srgbClr val="0000FF"/>
                </a:solidFill>
              </a:rPr>
              <a:t>www.twitter.com</a:t>
            </a:r>
            <a:r>
              <a:rPr lang="en-US" sz="1400" u="sng" dirty="0" smtClean="0">
                <a:solidFill>
                  <a:srgbClr val="0000FF"/>
                </a:solidFill>
              </a:rPr>
              <a:t>/</a:t>
            </a:r>
            <a:r>
              <a:rPr lang="en-US" sz="1400" u="sng" dirty="0" err="1" smtClean="0">
                <a:solidFill>
                  <a:srgbClr val="0000FF"/>
                </a:solidFill>
              </a:rPr>
              <a:t>NOAANCDC</a:t>
            </a:r>
            <a:endParaRPr lang="en-US" sz="1400" u="sng" dirty="0">
              <a:solidFill>
                <a:srgbClr val="0000FF"/>
              </a:solidFill>
            </a:endParaRPr>
          </a:p>
        </p:txBody>
      </p:sp>
      <p:sp>
        <p:nvSpPr>
          <p:cNvPr id="16" name="TextBox 15"/>
          <p:cNvSpPr txBox="1"/>
          <p:nvPr/>
        </p:nvSpPr>
        <p:spPr>
          <a:xfrm>
            <a:off x="4038600" y="5619666"/>
            <a:ext cx="5029200" cy="307777"/>
          </a:xfrm>
          <a:prstGeom prst="rect">
            <a:avLst/>
          </a:prstGeom>
          <a:noFill/>
        </p:spPr>
        <p:txBody>
          <a:bodyPr wrap="square" rtlCol="0">
            <a:spAutoFit/>
          </a:bodyPr>
          <a:lstStyle/>
          <a:p>
            <a:r>
              <a:rPr lang="en-US" sz="1400" u="sng" dirty="0" err="1" smtClean="0">
                <a:solidFill>
                  <a:srgbClr val="0000FF"/>
                </a:solidFill>
                <a:hlinkClick r:id="rId5"/>
              </a:rPr>
              <a:t>www.facebook.com</a:t>
            </a:r>
            <a:r>
              <a:rPr lang="en-US" sz="1400" u="sng" dirty="0" smtClean="0">
                <a:solidFill>
                  <a:srgbClr val="0000FF"/>
                </a:solidFill>
                <a:hlinkClick r:id="rId5"/>
              </a:rPr>
              <a:t>/</a:t>
            </a:r>
            <a:r>
              <a:rPr lang="en-US" sz="1400" u="sng" dirty="0" err="1" smtClean="0">
                <a:solidFill>
                  <a:srgbClr val="0000FF"/>
                </a:solidFill>
                <a:hlinkClick r:id="rId5"/>
              </a:rPr>
              <a:t>NOAANational</a:t>
            </a:r>
            <a:r>
              <a:rPr lang="en-US" sz="1400" u="sng" dirty="0" err="1" smtClean="0">
                <a:solidFill>
                  <a:srgbClr val="0000FF"/>
                </a:solidFill>
              </a:rPr>
              <a:t>ClimaticDataCenter</a:t>
            </a:r>
            <a:endParaRPr lang="en-US" sz="1400" u="sng" dirty="0">
              <a:solidFill>
                <a:srgbClr val="0000FF"/>
              </a:solidFill>
            </a:endParaRPr>
          </a:p>
        </p:txBody>
      </p:sp>
      <p:sp>
        <p:nvSpPr>
          <p:cNvPr id="18" name="TextBox 17"/>
          <p:cNvSpPr txBox="1"/>
          <p:nvPr/>
        </p:nvSpPr>
        <p:spPr>
          <a:xfrm>
            <a:off x="1597582" y="1473613"/>
            <a:ext cx="7470218" cy="2585323"/>
          </a:xfrm>
          <a:prstGeom prst="rect">
            <a:avLst/>
          </a:prstGeom>
          <a:noFill/>
        </p:spPr>
        <p:txBody>
          <a:bodyPr wrap="square" rtlCol="0">
            <a:spAutoFit/>
          </a:bodyPr>
          <a:lstStyle/>
          <a:p>
            <a:pPr algn="r"/>
            <a:r>
              <a:rPr lang="en-US" sz="5400" b="1" dirty="0" smtClean="0">
                <a:solidFill>
                  <a:srgbClr val="3D7499"/>
                </a:solidFill>
                <a:latin typeface="+mj-lt"/>
              </a:rPr>
              <a:t>NOAA’s</a:t>
            </a:r>
          </a:p>
          <a:p>
            <a:pPr algn="r"/>
            <a:r>
              <a:rPr lang="en-US" sz="5400" b="1" dirty="0" smtClean="0">
                <a:solidFill>
                  <a:srgbClr val="3D7499"/>
                </a:solidFill>
                <a:latin typeface="+mj-lt"/>
              </a:rPr>
              <a:t>National Climatic </a:t>
            </a:r>
            <a:br>
              <a:rPr lang="en-US" sz="5400" b="1" dirty="0" smtClean="0">
                <a:solidFill>
                  <a:srgbClr val="3D7499"/>
                </a:solidFill>
                <a:latin typeface="+mj-lt"/>
              </a:rPr>
            </a:br>
            <a:r>
              <a:rPr lang="en-US" sz="5400" b="1" dirty="0" smtClean="0">
                <a:solidFill>
                  <a:srgbClr val="3D7499"/>
                </a:solidFill>
                <a:latin typeface="+mj-lt"/>
              </a:rPr>
              <a:t>Data Center</a:t>
            </a:r>
            <a:endParaRPr lang="en-US" sz="5400" b="1" dirty="0">
              <a:solidFill>
                <a:srgbClr val="3D7499"/>
              </a:solidFill>
              <a:latin typeface="+mj-lt"/>
            </a:endParaRPr>
          </a:p>
        </p:txBody>
      </p:sp>
    </p:spTree>
    <p:extLst>
      <p:ext uri="{BB962C8B-B14F-4D97-AF65-F5344CB8AC3E}">
        <p14:creationId xmlns:p14="http://schemas.microsoft.com/office/powerpoint/2010/main" val="11876121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0551" y="466725"/>
            <a:ext cx="7934324" cy="523220"/>
          </a:xfrm>
          <a:prstGeom prst="rect">
            <a:avLst/>
          </a:prstGeom>
          <a:noFill/>
        </p:spPr>
        <p:txBody>
          <a:bodyPr wrap="square" rtlCol="0">
            <a:spAutoFit/>
          </a:bodyPr>
          <a:lstStyle/>
          <a:p>
            <a:pPr algn="ctr"/>
            <a:r>
              <a:rPr lang="en-US" sz="2800" b="1" dirty="0" smtClean="0">
                <a:solidFill>
                  <a:srgbClr val="C00000"/>
                </a:solidFill>
                <a:latin typeface="Lucida Sans" panose="020B0602040502020204" pitchFamily="34" charset="0"/>
                <a:ea typeface="+mn-ea"/>
                <a:cs typeface="+mn-cs"/>
              </a:rPr>
              <a:t>NOAA CDRP Evolution – 3 Phases</a:t>
            </a:r>
            <a:endParaRPr lang="en-US" sz="2800" b="1" dirty="0">
              <a:solidFill>
                <a:srgbClr val="C00000"/>
              </a:solidFill>
              <a:latin typeface="Lucida Sans" panose="020B0602040502020204" pitchFamily="34" charset="0"/>
              <a:ea typeface="+mn-ea"/>
              <a:cs typeface="+mn-cs"/>
            </a:endParaRPr>
          </a:p>
        </p:txBody>
      </p:sp>
      <p:sp>
        <p:nvSpPr>
          <p:cNvPr id="4" name="Content Placeholder 2"/>
          <p:cNvSpPr>
            <a:spLocks noGrp="1"/>
          </p:cNvSpPr>
          <p:nvPr/>
        </p:nvSpPr>
        <p:spPr bwMode="auto">
          <a:xfrm>
            <a:off x="457200" y="1121665"/>
            <a:ext cx="8229600" cy="5450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mj-lt"/>
              <a:buAutoNum type="arabicPeriod"/>
            </a:pPr>
            <a:r>
              <a:rPr lang="en-US" sz="1800" b="1" dirty="0" smtClean="0">
                <a:solidFill>
                  <a:prstClr val="black"/>
                </a:solidFill>
                <a:latin typeface="Calibri" panose="020F0502020204030204" pitchFamily="34" charset="0"/>
              </a:rPr>
              <a:t>CDRP began in 2009 at National Climatic Data Center (NCDC) of NOAA/NESDIS</a:t>
            </a:r>
          </a:p>
          <a:p>
            <a:pPr lvl="1"/>
            <a:r>
              <a:rPr lang="en-US" sz="1400" b="1" dirty="0" smtClean="0">
                <a:solidFill>
                  <a:prstClr val="black"/>
                </a:solidFill>
                <a:latin typeface="Calibri" panose="020F0502020204030204" pitchFamily="34" charset="0"/>
              </a:rPr>
              <a:t>Selections based on </a:t>
            </a:r>
            <a:r>
              <a:rPr lang="en-US" sz="1400" b="1" u="sng" dirty="0" smtClean="0">
                <a:solidFill>
                  <a:prstClr val="black"/>
                </a:solidFill>
                <a:latin typeface="Calibri" panose="020F0502020204030204" pitchFamily="34" charset="0"/>
              </a:rPr>
              <a:t>best science</a:t>
            </a:r>
            <a:r>
              <a:rPr lang="en-US" sz="1400" b="1" dirty="0" smtClean="0">
                <a:solidFill>
                  <a:prstClr val="black"/>
                </a:solidFill>
                <a:latin typeface="Calibri" panose="020F0502020204030204" pitchFamily="34" charset="0"/>
              </a:rPr>
              <a:t>, most mature algorithms</a:t>
            </a:r>
            <a:endParaRPr lang="en-US" sz="1400" b="1" u="sng" dirty="0" smtClean="0">
              <a:solidFill>
                <a:prstClr val="black"/>
              </a:solidFill>
              <a:latin typeface="Calibri" panose="020F0502020204030204" pitchFamily="34" charset="0"/>
            </a:endParaRPr>
          </a:p>
          <a:p>
            <a:pPr lvl="1"/>
            <a:r>
              <a:rPr lang="en-US" sz="1400" b="1" dirty="0" smtClean="0">
                <a:solidFill>
                  <a:prstClr val="black"/>
                </a:solidFill>
                <a:latin typeface="Calibri" panose="020F0502020204030204" pitchFamily="34" charset="0"/>
              </a:rPr>
              <a:t>Targeted satellite CDRs per Congressional language and NESDIS guidance</a:t>
            </a:r>
          </a:p>
          <a:p>
            <a:pPr lvl="1"/>
            <a:r>
              <a:rPr lang="en-US" sz="1400" b="1" dirty="0">
                <a:solidFill>
                  <a:prstClr val="black"/>
                </a:solidFill>
                <a:latin typeface="Calibri" panose="020F0502020204030204" pitchFamily="34" charset="0"/>
              </a:rPr>
              <a:t>Focused on </a:t>
            </a:r>
            <a:r>
              <a:rPr lang="en-US" sz="1400" b="1" dirty="0" smtClean="0">
                <a:solidFill>
                  <a:prstClr val="black"/>
                </a:solidFill>
                <a:latin typeface="Calibri" panose="020F0502020204030204" pitchFamily="34" charset="0"/>
              </a:rPr>
              <a:t>Essential </a:t>
            </a:r>
            <a:r>
              <a:rPr lang="en-US" sz="1400" b="1" dirty="0">
                <a:solidFill>
                  <a:prstClr val="black"/>
                </a:solidFill>
                <a:latin typeface="Calibri" panose="020F0502020204030204" pitchFamily="34" charset="0"/>
              </a:rPr>
              <a:t>Climate Variables (</a:t>
            </a:r>
            <a:r>
              <a:rPr lang="en-US" sz="1400" b="1" dirty="0">
                <a:solidFill>
                  <a:srgbClr val="0000FF"/>
                </a:solidFill>
                <a:latin typeface="Calibri" panose="020F0502020204030204" pitchFamily="34" charset="0"/>
              </a:rPr>
              <a:t>ECVs)</a:t>
            </a:r>
            <a:r>
              <a:rPr lang="en-US" sz="1400" b="1" dirty="0">
                <a:solidFill>
                  <a:prstClr val="black"/>
                </a:solidFill>
                <a:latin typeface="Calibri" panose="020F0502020204030204" pitchFamily="34" charset="0"/>
              </a:rPr>
              <a:t>, with initial priority on </a:t>
            </a:r>
            <a:r>
              <a:rPr lang="en-US" sz="1400" b="1" dirty="0" smtClean="0">
                <a:solidFill>
                  <a:srgbClr val="0000FF"/>
                </a:solidFill>
                <a:latin typeface="Calibri" panose="020F0502020204030204" pitchFamily="34" charset="0"/>
              </a:rPr>
              <a:t>FCDRs</a:t>
            </a:r>
            <a:r>
              <a:rPr lang="en-US" sz="1400" b="1" dirty="0" smtClean="0">
                <a:solidFill>
                  <a:prstClr val="black"/>
                </a:solidFill>
                <a:latin typeface="Calibri" panose="020F0502020204030204" pitchFamily="34" charset="0"/>
              </a:rPr>
              <a:t>  </a:t>
            </a:r>
            <a:r>
              <a:rPr lang="en-US" sz="1400" b="1" dirty="0">
                <a:solidFill>
                  <a:prstClr val="black"/>
                </a:solidFill>
                <a:latin typeface="Calibri" panose="020F0502020204030204" pitchFamily="34" charset="0"/>
              </a:rPr>
              <a:t>from legacy operational </a:t>
            </a:r>
            <a:r>
              <a:rPr lang="en-US" sz="1400" b="1" dirty="0" smtClean="0">
                <a:solidFill>
                  <a:prstClr val="black"/>
                </a:solidFill>
                <a:latin typeface="Calibri" panose="020F0502020204030204" pitchFamily="34" charset="0"/>
              </a:rPr>
              <a:t>sensors</a:t>
            </a:r>
            <a:r>
              <a:rPr lang="en-US" sz="1400" b="1" dirty="0">
                <a:solidFill>
                  <a:prstClr val="black"/>
                </a:solidFill>
                <a:latin typeface="Calibri" panose="020F0502020204030204" pitchFamily="34" charset="0"/>
              </a:rPr>
              <a:t> </a:t>
            </a:r>
            <a:r>
              <a:rPr lang="en-US" sz="1400" b="1" dirty="0" smtClean="0">
                <a:solidFill>
                  <a:prstClr val="black"/>
                </a:solidFill>
                <a:latin typeface="Calibri" panose="020F0502020204030204" pitchFamily="34" charset="0"/>
              </a:rPr>
              <a:t>and critical </a:t>
            </a:r>
            <a:r>
              <a:rPr lang="en-US" sz="1400" b="1" dirty="0" smtClean="0">
                <a:solidFill>
                  <a:srgbClr val="0000FF"/>
                </a:solidFill>
                <a:latin typeface="Calibri" panose="020F0502020204030204" pitchFamily="34" charset="0"/>
              </a:rPr>
              <a:t>TCDRs</a:t>
            </a:r>
            <a:r>
              <a:rPr lang="en-US" sz="1400" b="1" dirty="0" smtClean="0">
                <a:solidFill>
                  <a:prstClr val="black"/>
                </a:solidFill>
                <a:latin typeface="Calibri" panose="020F0502020204030204" pitchFamily="34" charset="0"/>
              </a:rPr>
              <a:t> identified by the IPCC and others</a:t>
            </a:r>
          </a:p>
          <a:p>
            <a:pPr lvl="1"/>
            <a:r>
              <a:rPr lang="en-US" sz="1400" b="1" dirty="0" smtClean="0">
                <a:solidFill>
                  <a:prstClr val="black"/>
                </a:solidFill>
                <a:latin typeface="Calibri" panose="020F0502020204030204" pitchFamily="34" charset="0"/>
              </a:rPr>
              <a:t>Competitive grants were awarded to capture leading knowledge from the research community </a:t>
            </a:r>
          </a:p>
          <a:p>
            <a:pPr>
              <a:buFont typeface="+mj-lt"/>
              <a:buAutoNum type="arabicPeriod"/>
            </a:pPr>
            <a:r>
              <a:rPr lang="en-US" sz="1800" b="1" dirty="0" smtClean="0">
                <a:solidFill>
                  <a:prstClr val="black"/>
                </a:solidFill>
                <a:latin typeface="Calibri" panose="020F0502020204030204" pitchFamily="34" charset="0"/>
              </a:rPr>
              <a:t>CDRP pivoted in 2012 towards “Use-Inspired” CDRs per NOAA/NCDC guidance</a:t>
            </a:r>
          </a:p>
          <a:p>
            <a:pPr lvl="1"/>
            <a:r>
              <a:rPr lang="en-US" sz="1400" b="1" dirty="0" smtClean="0">
                <a:solidFill>
                  <a:prstClr val="black"/>
                </a:solidFill>
                <a:latin typeface="Calibri" panose="020F0502020204030204" pitchFamily="34" charset="0"/>
              </a:rPr>
              <a:t>Sections based on </a:t>
            </a:r>
            <a:r>
              <a:rPr lang="en-US" sz="1400" b="1" u="sng" dirty="0" smtClean="0">
                <a:solidFill>
                  <a:prstClr val="black"/>
                </a:solidFill>
                <a:latin typeface="Calibri" panose="020F0502020204030204" pitchFamily="34" charset="0"/>
              </a:rPr>
              <a:t>best use</a:t>
            </a:r>
            <a:r>
              <a:rPr lang="en-US" sz="1400" b="1" dirty="0" smtClean="0">
                <a:solidFill>
                  <a:prstClr val="black"/>
                </a:solidFill>
                <a:latin typeface="Calibri" panose="020F0502020204030204" pitchFamily="34" charset="0"/>
              </a:rPr>
              <a:t>, widest applications for societal benefits</a:t>
            </a:r>
            <a:endParaRPr lang="en-US" sz="1400" b="1" u="sng" dirty="0" smtClean="0">
              <a:solidFill>
                <a:prstClr val="black"/>
              </a:solidFill>
              <a:latin typeface="Calibri" panose="020F0502020204030204" pitchFamily="34" charset="0"/>
            </a:endParaRPr>
          </a:p>
          <a:p>
            <a:pPr lvl="1"/>
            <a:r>
              <a:rPr lang="en-US" sz="1400" b="1" dirty="0" smtClean="0">
                <a:solidFill>
                  <a:prstClr val="black"/>
                </a:solidFill>
                <a:latin typeface="Calibri" panose="020F0502020204030204" pitchFamily="34" charset="0"/>
              </a:rPr>
              <a:t>Focused on engagement with industry and public to identify their needs and prioritize the CDRs capable of meeting those needs</a:t>
            </a:r>
          </a:p>
          <a:p>
            <a:pPr lvl="1"/>
            <a:r>
              <a:rPr lang="en-US" sz="1400" b="1" dirty="0" smtClean="0">
                <a:solidFill>
                  <a:prstClr val="black"/>
                </a:solidFill>
                <a:latin typeface="Calibri" panose="020F0502020204030204" pitchFamily="34" charset="0"/>
              </a:rPr>
              <a:t>Refined processes, policies, and procedures for R2O and information preservation</a:t>
            </a:r>
          </a:p>
          <a:p>
            <a:pPr lvl="1"/>
            <a:r>
              <a:rPr lang="en-US" sz="1400" b="1" dirty="0" smtClean="0">
                <a:solidFill>
                  <a:prstClr val="black"/>
                </a:solidFill>
                <a:latin typeface="Calibri" panose="020F0502020204030204" pitchFamily="34" charset="0"/>
              </a:rPr>
              <a:t>Products are under project, configuration and risk management  (~ </a:t>
            </a:r>
            <a:r>
              <a:rPr lang="en-US" sz="1400" b="1" dirty="0" smtClean="0">
                <a:solidFill>
                  <a:srgbClr val="0000FF"/>
                </a:solidFill>
                <a:latin typeface="Calibri" panose="020F0502020204030204" pitchFamily="34" charset="0"/>
              </a:rPr>
              <a:t>CMMI</a:t>
            </a:r>
            <a:r>
              <a:rPr lang="en-US" sz="1400" b="1" dirty="0" smtClean="0">
                <a:solidFill>
                  <a:prstClr val="black"/>
                </a:solidFill>
                <a:latin typeface="Calibri" panose="020F0502020204030204" pitchFamily="34" charset="0"/>
              </a:rPr>
              <a:t> </a:t>
            </a:r>
            <a:r>
              <a:rPr lang="en-US" sz="1400" b="1" dirty="0" smtClean="0">
                <a:solidFill>
                  <a:srgbClr val="0000FF"/>
                </a:solidFill>
                <a:latin typeface="Calibri" panose="020F0502020204030204" pitchFamily="34" charset="0"/>
              </a:rPr>
              <a:t>Level 2</a:t>
            </a:r>
            <a:r>
              <a:rPr lang="en-US" sz="1400" b="1" dirty="0" smtClean="0">
                <a:solidFill>
                  <a:prstClr val="black"/>
                </a:solidFill>
                <a:latin typeface="Calibri" panose="020F0502020204030204" pitchFamily="34" charset="0"/>
              </a:rPr>
              <a:t>)</a:t>
            </a:r>
          </a:p>
          <a:p>
            <a:pPr lvl="1"/>
            <a:r>
              <a:rPr lang="en-US" sz="1400" b="1" dirty="0" smtClean="0">
                <a:solidFill>
                  <a:prstClr val="black"/>
                </a:solidFill>
                <a:latin typeface="Calibri" panose="020F0502020204030204" pitchFamily="34" charset="0"/>
              </a:rPr>
              <a:t>Grant work switched to Contracts as CDRs transitioned to operations, to reduce operational risk</a:t>
            </a:r>
          </a:p>
          <a:p>
            <a:pPr>
              <a:buFont typeface="+mj-lt"/>
              <a:buAutoNum type="arabicPeriod"/>
            </a:pPr>
            <a:r>
              <a:rPr lang="en-US" sz="1800" b="1" dirty="0" smtClean="0">
                <a:solidFill>
                  <a:prstClr val="black"/>
                </a:solidFill>
                <a:latin typeface="Calibri" panose="020F0502020204030204" pitchFamily="34" charset="0"/>
              </a:rPr>
              <a:t>CDRP now (2014+) transferring operational capabilities to the wider community</a:t>
            </a:r>
            <a:endParaRPr lang="en-US" sz="1800" b="1" i="1" dirty="0" smtClean="0">
              <a:solidFill>
                <a:prstClr val="black"/>
              </a:solidFill>
              <a:latin typeface="Calibri" panose="020F0502020204030204" pitchFamily="34" charset="0"/>
            </a:endParaRPr>
          </a:p>
          <a:p>
            <a:pPr lvl="1"/>
            <a:r>
              <a:rPr lang="en-US" sz="1400" b="1" dirty="0" smtClean="0">
                <a:solidFill>
                  <a:prstClr val="black"/>
                </a:solidFill>
                <a:latin typeface="Calibri" panose="020F0502020204030204" pitchFamily="34" charset="0"/>
              </a:rPr>
              <a:t>CDR Best Practices are adaptable and scalable, and extend beyond NCDC</a:t>
            </a:r>
          </a:p>
          <a:p>
            <a:pPr lvl="1"/>
            <a:r>
              <a:rPr lang="en-US" sz="1400" b="1" dirty="0" smtClean="0">
                <a:solidFill>
                  <a:prstClr val="black"/>
                </a:solidFill>
                <a:latin typeface="Calibri" panose="020F0502020204030204" pitchFamily="34" charset="0"/>
              </a:rPr>
              <a:t>Build ties to user services, science, monitoring, software engineering, and overall processes such as configuration </a:t>
            </a:r>
            <a:r>
              <a:rPr lang="en-US" sz="1400" b="1" dirty="0">
                <a:solidFill>
                  <a:prstClr val="black"/>
                </a:solidFill>
                <a:latin typeface="Calibri" panose="020F0502020204030204" pitchFamily="34" charset="0"/>
              </a:rPr>
              <a:t>m</a:t>
            </a:r>
            <a:r>
              <a:rPr lang="en-US" sz="1400" b="1" dirty="0" smtClean="0">
                <a:solidFill>
                  <a:prstClr val="black"/>
                </a:solidFill>
                <a:latin typeface="Calibri" panose="020F0502020204030204" pitchFamily="34" charset="0"/>
              </a:rPr>
              <a:t>anagement (CM) and quality </a:t>
            </a:r>
            <a:r>
              <a:rPr lang="en-US" sz="1400" b="1" dirty="0">
                <a:solidFill>
                  <a:prstClr val="black"/>
                </a:solidFill>
                <a:latin typeface="Calibri" panose="020F0502020204030204" pitchFamily="34" charset="0"/>
              </a:rPr>
              <a:t>m</a:t>
            </a:r>
            <a:r>
              <a:rPr lang="en-US" sz="1400" b="1" dirty="0" smtClean="0">
                <a:solidFill>
                  <a:prstClr val="black"/>
                </a:solidFill>
                <a:latin typeface="Calibri" panose="020F0502020204030204" pitchFamily="34" charset="0"/>
              </a:rPr>
              <a:t>anagement (QM)</a:t>
            </a:r>
          </a:p>
          <a:p>
            <a:pPr lvl="1"/>
            <a:r>
              <a:rPr lang="en-US" sz="1400" b="1" dirty="0" smtClean="0">
                <a:solidFill>
                  <a:prstClr val="black"/>
                </a:solidFill>
                <a:latin typeface="Calibri" panose="020F0502020204030204" pitchFamily="34" charset="0"/>
              </a:rPr>
              <a:t>Incorporating in-situ and blended products into CDR Program to secure those products for the future as well as the satellite CDRs</a:t>
            </a:r>
          </a:p>
          <a:p>
            <a:pPr lvl="1"/>
            <a:r>
              <a:rPr lang="en-US" sz="1400" b="1" dirty="0" smtClean="0">
                <a:solidFill>
                  <a:prstClr val="black"/>
                </a:solidFill>
                <a:latin typeface="Calibri" panose="020F0502020204030204" pitchFamily="34" charset="0"/>
              </a:rPr>
              <a:t>Matrix-oriented, to enable efficiencies and sustainability within NCDC and NOAA/NESDIS</a:t>
            </a:r>
          </a:p>
        </p:txBody>
      </p:sp>
    </p:spTree>
    <p:extLst>
      <p:ext uri="{BB962C8B-B14F-4D97-AF65-F5344CB8AC3E}">
        <p14:creationId xmlns:p14="http://schemas.microsoft.com/office/powerpoint/2010/main" val="37067369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338138"/>
            <a:ext cx="9144000" cy="1143000"/>
          </a:xfrm>
        </p:spPr>
        <p:txBody>
          <a:bodyPr>
            <a:noAutofit/>
          </a:bodyPr>
          <a:lstStyle/>
          <a:p>
            <a:r>
              <a:rPr lang="en-US" altLang="en-US" sz="3600" b="1" dirty="0" smtClean="0"/>
              <a:t>CDR Program Emerged Amid Heightened Global Change Concerns and NPOESS Gaps</a:t>
            </a:r>
            <a:endParaRPr lang="en-US" altLang="en-US" sz="3600" b="1" dirty="0"/>
          </a:p>
        </p:txBody>
      </p:sp>
      <p:pic>
        <p:nvPicPr>
          <p:cNvPr id="4" name="Picture 4" descr="climate data records book cv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882816"/>
            <a:ext cx="2387600" cy="3175067"/>
          </a:xfrm>
          <a:prstGeom prst="rect">
            <a:avLst/>
          </a:prstGeom>
          <a:noFill/>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1824712" y="5159612"/>
            <a:ext cx="2464713"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US" altLang="en-US" sz="1200" dirty="0">
                <a:latin typeface="Helvetica" pitchFamily="34" charset="0"/>
              </a:rPr>
              <a:t>NAP, 2004 </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3474" y="1856510"/>
            <a:ext cx="2326331" cy="3201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2323" y="3000415"/>
            <a:ext cx="2432051" cy="3201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5"/>
          <p:cNvSpPr>
            <a:spLocks noChangeArrowheads="1"/>
          </p:cNvSpPr>
          <p:nvPr/>
        </p:nvSpPr>
        <p:spPr bwMode="auto">
          <a:xfrm>
            <a:off x="3857625" y="6254799"/>
            <a:ext cx="2464713"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US" altLang="en-US" sz="1200" dirty="0" smtClean="0">
                <a:latin typeface="Helvetica" pitchFamily="34" charset="0"/>
              </a:rPr>
              <a:t>NRC Decadal Survey, 2007 </a:t>
            </a:r>
            <a:endParaRPr lang="en-US" altLang="en-US" sz="1200" dirty="0">
              <a:latin typeface="Helvetica" pitchFamily="34" charset="0"/>
            </a:endParaRPr>
          </a:p>
        </p:txBody>
      </p:sp>
      <p:sp>
        <p:nvSpPr>
          <p:cNvPr id="9" name="Rectangle 5"/>
          <p:cNvSpPr>
            <a:spLocks noChangeArrowheads="1"/>
          </p:cNvSpPr>
          <p:nvPr/>
        </p:nvSpPr>
        <p:spPr bwMode="auto">
          <a:xfrm>
            <a:off x="6892012" y="5159611"/>
            <a:ext cx="2464713"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US" altLang="en-US" sz="1200" dirty="0" smtClean="0">
                <a:latin typeface="Helvetica" pitchFamily="34" charset="0"/>
              </a:rPr>
              <a:t>IPCC AR4, 2007 </a:t>
            </a:r>
            <a:endParaRPr lang="en-US" altLang="en-US" sz="1200" dirty="0">
              <a:latin typeface="Helvetica" pitchFamily="34" charset="0"/>
            </a:endParaRPr>
          </a:p>
        </p:txBody>
      </p:sp>
    </p:spTree>
    <p:extLst>
      <p:ext uri="{BB962C8B-B14F-4D97-AF65-F5344CB8AC3E}">
        <p14:creationId xmlns:p14="http://schemas.microsoft.com/office/powerpoint/2010/main" val="21661808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9477" name="Object 5"/>
          <p:cNvGraphicFramePr>
            <a:graphicFrameLocks noChangeAspect="1"/>
          </p:cNvGraphicFramePr>
          <p:nvPr>
            <p:ph/>
            <p:extLst>
              <p:ext uri="{D42A27DB-BD31-4B8C-83A1-F6EECF244321}">
                <p14:modId xmlns:p14="http://schemas.microsoft.com/office/powerpoint/2010/main" val="2259771315"/>
              </p:ext>
            </p:extLst>
          </p:nvPr>
        </p:nvGraphicFramePr>
        <p:xfrm>
          <a:off x="190500" y="1714500"/>
          <a:ext cx="8677275" cy="1987550"/>
        </p:xfrm>
        <a:graphic>
          <a:graphicData uri="http://schemas.openxmlformats.org/presentationml/2006/ole">
            <mc:AlternateContent xmlns:mc="http://schemas.openxmlformats.org/markup-compatibility/2006">
              <mc:Choice xmlns:v="urn:schemas-microsoft-com:vml" Requires="v">
                <p:oleObj spid="_x0000_s2063" name="Worksheet" r:id="rId3" imgW="8858426" imgH="2028913" progId="Excel.Sheet.8">
                  <p:embed/>
                </p:oleObj>
              </mc:Choice>
              <mc:Fallback>
                <p:oleObj name="Worksheet" r:id="rId3" imgW="8858426" imgH="2028913"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1714500"/>
                        <a:ext cx="8677275" cy="198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9479" name="Rectangle 7"/>
          <p:cNvSpPr>
            <a:spLocks noChangeArrowheads="1"/>
          </p:cNvSpPr>
          <p:nvPr/>
        </p:nvSpPr>
        <p:spPr bwMode="auto">
          <a:xfrm>
            <a:off x="0" y="288925"/>
            <a:ext cx="9144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3600" b="1">
                <a:solidFill>
                  <a:schemeClr val="accent2"/>
                </a:solidFill>
                <a:latin typeface="Lucida Sans" pitchFamily="34" charset="0"/>
              </a:defRPr>
            </a:lvl1pPr>
            <a:lvl2pPr algn="ctr">
              <a:defRPr sz="3600" b="1">
                <a:solidFill>
                  <a:schemeClr val="accent2"/>
                </a:solidFill>
                <a:latin typeface="Lucida Sans" pitchFamily="34" charset="0"/>
              </a:defRPr>
            </a:lvl2pPr>
            <a:lvl3pPr algn="ctr">
              <a:defRPr sz="3600" b="1">
                <a:solidFill>
                  <a:schemeClr val="accent2"/>
                </a:solidFill>
                <a:latin typeface="Lucida Sans" pitchFamily="34" charset="0"/>
              </a:defRPr>
            </a:lvl3pPr>
            <a:lvl4pPr algn="ctr">
              <a:defRPr sz="3600" b="1">
                <a:solidFill>
                  <a:schemeClr val="accent2"/>
                </a:solidFill>
                <a:latin typeface="Lucida Sans" pitchFamily="34" charset="0"/>
              </a:defRPr>
            </a:lvl4pPr>
            <a:lvl5pPr algn="ctr">
              <a:defRPr sz="3600" b="1">
                <a:solidFill>
                  <a:schemeClr val="accent2"/>
                </a:solidFill>
                <a:latin typeface="Lucida Sans" pitchFamily="34" charset="0"/>
              </a:defRPr>
            </a:lvl5pPr>
            <a:lvl6pPr marL="457200" algn="ctr" fontAlgn="base">
              <a:spcBef>
                <a:spcPct val="0"/>
              </a:spcBef>
              <a:spcAft>
                <a:spcPct val="0"/>
              </a:spcAft>
              <a:defRPr sz="3600" b="1">
                <a:solidFill>
                  <a:schemeClr val="accent2"/>
                </a:solidFill>
                <a:latin typeface="Lucida Sans" pitchFamily="34" charset="0"/>
              </a:defRPr>
            </a:lvl6pPr>
            <a:lvl7pPr marL="914400" algn="ctr" fontAlgn="base">
              <a:spcBef>
                <a:spcPct val="0"/>
              </a:spcBef>
              <a:spcAft>
                <a:spcPct val="0"/>
              </a:spcAft>
              <a:defRPr sz="3600" b="1">
                <a:solidFill>
                  <a:schemeClr val="accent2"/>
                </a:solidFill>
                <a:latin typeface="Lucida Sans" pitchFamily="34" charset="0"/>
              </a:defRPr>
            </a:lvl7pPr>
            <a:lvl8pPr marL="1371600" algn="ctr" fontAlgn="base">
              <a:spcBef>
                <a:spcPct val="0"/>
              </a:spcBef>
              <a:spcAft>
                <a:spcPct val="0"/>
              </a:spcAft>
              <a:defRPr sz="3600" b="1">
                <a:solidFill>
                  <a:schemeClr val="accent2"/>
                </a:solidFill>
                <a:latin typeface="Lucida Sans" pitchFamily="34" charset="0"/>
              </a:defRPr>
            </a:lvl8pPr>
            <a:lvl9pPr marL="1828800" algn="ctr" fontAlgn="base">
              <a:spcBef>
                <a:spcPct val="0"/>
              </a:spcBef>
              <a:spcAft>
                <a:spcPct val="0"/>
              </a:spcAft>
              <a:defRPr sz="3600" b="1">
                <a:solidFill>
                  <a:schemeClr val="accent2"/>
                </a:solidFill>
                <a:latin typeface="Lucida Sans" pitchFamily="34" charset="0"/>
              </a:defRPr>
            </a:lvl9pPr>
          </a:lstStyle>
          <a:p>
            <a:r>
              <a:rPr lang="en-US" altLang="en-US" dirty="0" smtClean="0">
                <a:solidFill>
                  <a:srgbClr val="3D7499"/>
                </a:solidFill>
                <a:latin typeface="Arial Narrow" panose="020B0606020202030204" pitchFamily="34" charset="0"/>
              </a:rPr>
              <a:t>NOAA’s CDR Priorities Driven By</a:t>
            </a:r>
            <a:br>
              <a:rPr lang="en-US" altLang="en-US" dirty="0" smtClean="0">
                <a:solidFill>
                  <a:srgbClr val="3D7499"/>
                </a:solidFill>
                <a:latin typeface="Arial Narrow" panose="020B0606020202030204" pitchFamily="34" charset="0"/>
              </a:rPr>
            </a:br>
            <a:r>
              <a:rPr lang="en-US" altLang="en-US" dirty="0" smtClean="0">
                <a:solidFill>
                  <a:srgbClr val="3D7499"/>
                </a:solidFill>
                <a:latin typeface="Arial Narrow" panose="020B0606020202030204" pitchFamily="34" charset="0"/>
              </a:rPr>
              <a:t>Global Change Research Needs</a:t>
            </a:r>
            <a:endParaRPr lang="en-US" altLang="en-US" dirty="0">
              <a:solidFill>
                <a:srgbClr val="3D7499"/>
              </a:solidFill>
              <a:latin typeface="Arial Narrow" panose="020B0606020202030204" pitchFamily="34" charset="0"/>
            </a:endParaRPr>
          </a:p>
        </p:txBody>
      </p:sp>
      <p:sp>
        <p:nvSpPr>
          <p:cNvPr id="489490" name="Text Box 18"/>
          <p:cNvSpPr txBox="1">
            <a:spLocks noChangeArrowheads="1"/>
          </p:cNvSpPr>
          <p:nvPr/>
        </p:nvSpPr>
        <p:spPr bwMode="auto">
          <a:xfrm>
            <a:off x="2994025" y="3754438"/>
            <a:ext cx="31480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i="1" dirty="0"/>
              <a:t>etc</a:t>
            </a:r>
            <a:r>
              <a:rPr lang="en-US" altLang="en-US" i="1" dirty="0"/>
              <a:t>. (28 CDR bundles in total)</a:t>
            </a:r>
          </a:p>
        </p:txBody>
      </p:sp>
      <p:sp>
        <p:nvSpPr>
          <p:cNvPr id="489491" name="Text Box 19"/>
          <p:cNvSpPr txBox="1">
            <a:spLocks noChangeArrowheads="1"/>
          </p:cNvSpPr>
          <p:nvPr/>
        </p:nvSpPr>
        <p:spPr bwMode="auto">
          <a:xfrm>
            <a:off x="422275" y="4284663"/>
            <a:ext cx="84963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1200" dirty="0"/>
          </a:p>
          <a:p>
            <a:r>
              <a:rPr lang="en-US" altLang="en-US" sz="1200" b="1" u="sng" dirty="0"/>
              <a:t>Primary sensor</a:t>
            </a:r>
            <a:r>
              <a:rPr lang="en-US" altLang="en-US" sz="1200" b="1" dirty="0"/>
              <a:t> is a costing convenience to associate each CDR with one and only one NPOESS era sensor.  It is recognized that data from multiple satellite sensors, and in situ data, are often used to determine a CDR.</a:t>
            </a:r>
          </a:p>
          <a:p>
            <a:endParaRPr lang="en-US" altLang="en-US" sz="1200" dirty="0"/>
          </a:p>
          <a:p>
            <a:r>
              <a:rPr lang="en-US" altLang="en-US" sz="1200" b="1" u="sng" dirty="0"/>
              <a:t>Significance to Global Change</a:t>
            </a:r>
            <a:r>
              <a:rPr lang="en-US" altLang="en-US" sz="1200" b="1" dirty="0"/>
              <a:t> follows from a review of IPCC Fourth Assessment Report (2007).</a:t>
            </a:r>
          </a:p>
          <a:p>
            <a:endParaRPr lang="en-US" altLang="en-US" sz="1200" dirty="0"/>
          </a:p>
          <a:p>
            <a:r>
              <a:rPr lang="en-US" altLang="en-US" sz="1200" b="1" u="sng" dirty="0"/>
              <a:t>In development</a:t>
            </a:r>
            <a:r>
              <a:rPr lang="en-US" altLang="en-US" sz="1200" b="1" dirty="0"/>
              <a:t>: Based on NASA</a:t>
            </a:r>
            <a:r>
              <a:rPr lang="en-US" altLang="en-US" sz="1200" b="1" u="sng" dirty="0"/>
              <a:t> </a:t>
            </a:r>
            <a:r>
              <a:rPr lang="en-US" altLang="en-US" sz="1200" b="1" dirty="0"/>
              <a:t>ROSES ’06 A.15 and NOAA SDS 2007 selections.</a:t>
            </a:r>
          </a:p>
          <a:p>
            <a:endParaRPr lang="en-US" altLang="en-US" sz="1200" dirty="0"/>
          </a:p>
          <a:p>
            <a:r>
              <a:rPr lang="en-US" altLang="en-US" sz="1200" b="1" u="sng" dirty="0"/>
              <a:t>State</a:t>
            </a:r>
            <a:r>
              <a:rPr lang="en-US" altLang="en-US" sz="1200" b="1" dirty="0"/>
              <a:t> and </a:t>
            </a:r>
            <a:r>
              <a:rPr lang="en-US" altLang="en-US" sz="1200" b="1" u="sng" dirty="0"/>
              <a:t>Forcing</a:t>
            </a:r>
            <a:r>
              <a:rPr lang="en-US" altLang="en-US" sz="1200" b="1" dirty="0"/>
              <a:t> variable bundles, as defined by CCSP Strategic Plan Chapter 12, are prioritized at a 1:1 ratio.</a:t>
            </a:r>
          </a:p>
        </p:txBody>
      </p:sp>
    </p:spTree>
    <p:extLst>
      <p:ext uri="{BB962C8B-B14F-4D97-AF65-F5344CB8AC3E}">
        <p14:creationId xmlns:p14="http://schemas.microsoft.com/office/powerpoint/2010/main" val="36958741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3D7499"/>
                </a:solidFill>
              </a:rPr>
              <a:t>NOAA’s CDR Requirements</a:t>
            </a:r>
            <a:endParaRPr lang="en-US" sz="3600" b="1" dirty="0">
              <a:solidFill>
                <a:srgbClr val="3D7499"/>
              </a:solidFill>
            </a:endParaRPr>
          </a:p>
        </p:txBody>
      </p:sp>
      <p:graphicFrame>
        <p:nvGraphicFramePr>
          <p:cNvPr id="4" name="Diagram 3"/>
          <p:cNvGraphicFramePr/>
          <p:nvPr>
            <p:extLst>
              <p:ext uri="{D42A27DB-BD31-4B8C-83A1-F6EECF244321}">
                <p14:modId xmlns:p14="http://schemas.microsoft.com/office/powerpoint/2010/main" val="1836827244"/>
              </p:ext>
            </p:extLst>
          </p:nvPr>
        </p:nvGraphicFramePr>
        <p:xfrm>
          <a:off x="0" y="1384300"/>
          <a:ext cx="9144000" cy="4872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041862" y="1281668"/>
            <a:ext cx="3167855" cy="738664"/>
          </a:xfrm>
          <a:prstGeom prst="rect">
            <a:avLst/>
          </a:prstGeom>
          <a:noFill/>
        </p:spPr>
        <p:txBody>
          <a:bodyPr wrap="none" rtlCol="0">
            <a:spAutoFit/>
          </a:bodyPr>
          <a:lstStyle/>
          <a:p>
            <a:pPr algn="ctr"/>
            <a:r>
              <a:rPr lang="en-US" sz="1400" dirty="0" smtClean="0">
                <a:solidFill>
                  <a:schemeClr val="bg2"/>
                </a:solidFill>
              </a:rPr>
              <a:t>The Climate Data Record model</a:t>
            </a:r>
            <a:br>
              <a:rPr lang="en-US" sz="1400" dirty="0" smtClean="0">
                <a:solidFill>
                  <a:schemeClr val="bg2"/>
                </a:solidFill>
              </a:rPr>
            </a:br>
            <a:r>
              <a:rPr lang="en-US" sz="1400" dirty="0" smtClean="0">
                <a:solidFill>
                  <a:schemeClr val="bg2"/>
                </a:solidFill>
              </a:rPr>
              <a:t>shown provides a pathfinder for most </a:t>
            </a:r>
            <a:br>
              <a:rPr lang="en-US" sz="1400" dirty="0" smtClean="0">
                <a:solidFill>
                  <a:schemeClr val="bg2"/>
                </a:solidFill>
              </a:rPr>
            </a:br>
            <a:r>
              <a:rPr lang="en-US" sz="1400" dirty="0" smtClean="0">
                <a:solidFill>
                  <a:schemeClr val="bg2"/>
                </a:solidFill>
              </a:rPr>
              <a:t>NCDC</a:t>
            </a:r>
            <a:r>
              <a:rPr lang="en-US" sz="1400" dirty="0">
                <a:solidFill>
                  <a:schemeClr val="bg2"/>
                </a:solidFill>
              </a:rPr>
              <a:t> </a:t>
            </a:r>
            <a:r>
              <a:rPr lang="en-US" sz="1400" dirty="0" smtClean="0">
                <a:solidFill>
                  <a:schemeClr val="bg2"/>
                </a:solidFill>
              </a:rPr>
              <a:t>products</a:t>
            </a:r>
            <a:endParaRPr lang="en-US" sz="1400" dirty="0">
              <a:solidFill>
                <a:schemeClr val="bg2"/>
              </a:solidFill>
            </a:endParaRPr>
          </a:p>
        </p:txBody>
      </p:sp>
    </p:spTree>
    <p:extLst>
      <p:ext uri="{BB962C8B-B14F-4D97-AF65-F5344CB8AC3E}">
        <p14:creationId xmlns:p14="http://schemas.microsoft.com/office/powerpoint/2010/main" val="6928196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368300"/>
            <a:ext cx="8877300" cy="1143000"/>
          </a:xfrm>
        </p:spPr>
        <p:txBody>
          <a:bodyPr>
            <a:noAutofit/>
          </a:bodyPr>
          <a:lstStyle/>
          <a:p>
            <a:r>
              <a:rPr lang="en-US" sz="3600" b="1" dirty="0" smtClean="0">
                <a:solidFill>
                  <a:srgbClr val="3D7499"/>
                </a:solidFill>
              </a:rPr>
              <a:t>Spiral Development </a:t>
            </a:r>
            <a:r>
              <a:rPr lang="en-US" sz="3600" b="1" dirty="0" smtClean="0">
                <a:solidFill>
                  <a:srgbClr val="3D7499"/>
                </a:solidFill>
              </a:rPr>
              <a:t>Model</a:t>
            </a:r>
            <a:br>
              <a:rPr lang="en-US" sz="3600" b="1" dirty="0" smtClean="0">
                <a:solidFill>
                  <a:srgbClr val="3D7499"/>
                </a:solidFill>
              </a:rPr>
            </a:br>
            <a:r>
              <a:rPr lang="en-US" sz="3600" b="1" dirty="0" smtClean="0">
                <a:solidFill>
                  <a:srgbClr val="3D7499"/>
                </a:solidFill>
              </a:rPr>
              <a:t>Envisioned</a:t>
            </a:r>
            <a:r>
              <a:rPr lang="en-US" sz="3600" b="1" dirty="0">
                <a:solidFill>
                  <a:srgbClr val="3D7499"/>
                </a:solidFill>
              </a:rPr>
              <a:t> </a:t>
            </a:r>
            <a:r>
              <a:rPr lang="en-US" sz="3600" b="1" dirty="0" smtClean="0">
                <a:solidFill>
                  <a:srgbClr val="3D7499"/>
                </a:solidFill>
              </a:rPr>
              <a:t>R2O Transition of Algorithms</a:t>
            </a:r>
            <a:endParaRPr lang="en-US" sz="3600" b="1" dirty="0">
              <a:solidFill>
                <a:srgbClr val="3D7499"/>
              </a:solidFill>
            </a:endParaRPr>
          </a:p>
        </p:txBody>
      </p:sp>
      <p:pic>
        <p:nvPicPr>
          <p:cNvPr id="4" name="Picture 3"/>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11300" y="1612899"/>
            <a:ext cx="6583362" cy="5029201"/>
          </a:xfrm>
          <a:prstGeom prst="rect">
            <a:avLst/>
          </a:prstGeom>
          <a:noFill/>
        </p:spPr>
      </p:pic>
    </p:spTree>
    <p:extLst>
      <p:ext uri="{BB962C8B-B14F-4D97-AF65-F5344CB8AC3E}">
        <p14:creationId xmlns:p14="http://schemas.microsoft.com/office/powerpoint/2010/main" val="11285071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138"/>
            <a:ext cx="8229600" cy="1143000"/>
          </a:xfrm>
        </p:spPr>
        <p:txBody>
          <a:bodyPr>
            <a:noAutofit/>
          </a:bodyPr>
          <a:lstStyle/>
          <a:p>
            <a:r>
              <a:rPr lang="en-US" sz="3600" b="1" dirty="0" smtClean="0">
                <a:solidFill>
                  <a:srgbClr val="3D7499"/>
                </a:solidFill>
              </a:rPr>
              <a:t>A Standards-based and Systems Engineering Approach to Operational CDRs</a:t>
            </a:r>
            <a:endParaRPr lang="en-US" sz="3600" b="1" dirty="0">
              <a:solidFill>
                <a:srgbClr val="3D7499"/>
              </a:solidFill>
            </a:endParaRPr>
          </a:p>
        </p:txBody>
      </p:sp>
      <p:pic>
        <p:nvPicPr>
          <p:cNvPr id="4" name="Picture 2"/>
          <p:cNvPicPr>
            <a:picLocks noGrp="1" noChangeAspect="1" noChangeArrowheads="1"/>
          </p:cNvPicPr>
          <p:nvPr>
            <p:ph idx="4294967295"/>
          </p:nvPr>
        </p:nvPicPr>
        <p:blipFill>
          <a:blip r:embed="rId2" cstate="print"/>
          <a:srcRect/>
          <a:stretch>
            <a:fillRect/>
          </a:stretch>
        </p:blipFill>
        <p:spPr bwMode="auto">
          <a:xfrm>
            <a:off x="75462" y="1701800"/>
            <a:ext cx="9068538" cy="5118100"/>
          </a:xfrm>
          <a:prstGeom prst="rect">
            <a:avLst/>
          </a:prstGeom>
          <a:noFill/>
          <a:ln w="9525">
            <a:noFill/>
            <a:miter lim="800000"/>
            <a:headEnd/>
            <a:tailEnd/>
          </a:ln>
        </p:spPr>
      </p:pic>
    </p:spTree>
    <p:extLst>
      <p:ext uri="{BB962C8B-B14F-4D97-AF65-F5344CB8AC3E}">
        <p14:creationId xmlns:p14="http://schemas.microsoft.com/office/powerpoint/2010/main" val="39039399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5378</TotalTime>
  <Words>2440</Words>
  <Application>Microsoft Office PowerPoint</Application>
  <PresentationFormat>On-screen Show (4:3)</PresentationFormat>
  <Paragraphs>411</Paragraphs>
  <Slides>45</Slides>
  <Notes>14</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8" baseType="lpstr">
      <vt:lpstr>Arial</vt:lpstr>
      <vt:lpstr>Arial Narrow</vt:lpstr>
      <vt:lpstr>Century Gothic</vt:lpstr>
      <vt:lpstr>Wingdings</vt:lpstr>
      <vt:lpstr>Helvetica</vt:lpstr>
      <vt:lpstr>ＭＳ Ｐゴシック</vt:lpstr>
      <vt:lpstr>Eurostile</vt:lpstr>
      <vt:lpstr>Lucida Sans</vt:lpstr>
      <vt:lpstr>Calibri</vt:lpstr>
      <vt:lpstr>Symbol</vt:lpstr>
      <vt:lpstr>Times New Roman</vt:lpstr>
      <vt:lpstr>Office Theme</vt:lpstr>
      <vt:lpstr>Microsoft Office Excel Worksheet</vt:lpstr>
      <vt:lpstr>PowerPoint Presentation</vt:lpstr>
      <vt:lpstr>Outline</vt:lpstr>
      <vt:lpstr>Outline</vt:lpstr>
      <vt:lpstr>CDRs Provide Homogeneous Records Over Long Term</vt:lpstr>
      <vt:lpstr>CDR Program Emerged Amid Heightened Global Change Concerns and NPOESS Gaps</vt:lpstr>
      <vt:lpstr>PowerPoint Presentation</vt:lpstr>
      <vt:lpstr>NOAA’s CDR Requirements</vt:lpstr>
      <vt:lpstr>Spiral Development Model Envisioned R2O Transition of Algorithms</vt:lpstr>
      <vt:lpstr>A Standards-based and Systems Engineering Approach to Operational CDRs</vt:lpstr>
      <vt:lpstr>Results:  23 Mature Climate Data Records  Are Now Operational, and More Coming</vt:lpstr>
      <vt:lpstr>But, Midlife Questions Arose…</vt:lpstr>
      <vt:lpstr>Outline</vt:lpstr>
      <vt:lpstr>Society Has A Rising Demand for Climate Information</vt:lpstr>
      <vt:lpstr>NCDC Statistics Confirm Many More Users</vt:lpstr>
      <vt:lpstr>Who Are They?   NCDC’s Approximate User Profile</vt:lpstr>
      <vt:lpstr>Users Increasingly Only Want Salient Points</vt:lpstr>
      <vt:lpstr>Monthly Reports Accessible to Non-Experts</vt:lpstr>
      <vt:lpstr>Assess the Earth’s Climate: International, National, Annual Assessments</vt:lpstr>
      <vt:lpstr>PowerPoint Presentation</vt:lpstr>
      <vt:lpstr>Outline</vt:lpstr>
      <vt:lpstr>CDR Program: Refining Role Per Changing Needs</vt:lpstr>
      <vt:lpstr>Outline</vt:lpstr>
      <vt:lpstr>Use-Inspired Products  User Engagement</vt:lpstr>
      <vt:lpstr>From Records…</vt:lpstr>
      <vt:lpstr>From Records to Information</vt:lpstr>
      <vt:lpstr>PowerPoint Presentation</vt:lpstr>
      <vt:lpstr>PowerPoint Presentation</vt:lpstr>
      <vt:lpstr>Outline</vt:lpstr>
      <vt:lpstr>Provide Climate Data Access to (Much Larger)  Point-N-Click User Community</vt:lpstr>
      <vt:lpstr>Example:  Map/Web Services &amp; Data Visualization</vt:lpstr>
      <vt:lpstr>Outline</vt:lpstr>
      <vt:lpstr>Traditional Satellite Processing Scenarios Limit Applications</vt:lpstr>
      <vt:lpstr>Expanding Decision Support Applications</vt:lpstr>
      <vt:lpstr>Expanding Decision Support Applications</vt:lpstr>
      <vt:lpstr>Interim Climate Data Records (ICDRs) Can Reduce Latency With Little Impact on Quality</vt:lpstr>
      <vt:lpstr>Outline</vt:lpstr>
      <vt:lpstr>PowerPoint Presentation</vt:lpstr>
      <vt:lpstr>“Climate” Barely Measureable by Satellites</vt:lpstr>
      <vt:lpstr>Land Surface Temperature Record Extends Centuries</vt:lpstr>
      <vt:lpstr>In Situ Sea Surface Temperature (SST) Tells a Story Not Observable by Satellites</vt:lpstr>
      <vt:lpstr>There’s More! Paleoclimatologic Data</vt:lpstr>
      <vt:lpstr>PowerPoint Presentation</vt:lpstr>
      <vt:lpstr>Summary</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NESDIS Strategic Communications</dc:title>
  <dc:creator>George Jungbluth</dc:creator>
  <cp:lastModifiedBy>Chief</cp:lastModifiedBy>
  <cp:revision>179</cp:revision>
  <dcterms:created xsi:type="dcterms:W3CDTF">2014-09-23T17:28:20Z</dcterms:created>
  <dcterms:modified xsi:type="dcterms:W3CDTF">2014-11-20T13:35:45Z</dcterms:modified>
</cp:coreProperties>
</file>